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0"/>
  </p:notesMasterIdLst>
  <p:sldIdLst>
    <p:sldId id="257" r:id="rId3"/>
    <p:sldId id="261" r:id="rId4"/>
    <p:sldId id="312" r:id="rId5"/>
    <p:sldId id="289" r:id="rId6"/>
    <p:sldId id="258" r:id="rId7"/>
    <p:sldId id="311" r:id="rId8"/>
    <p:sldId id="310" r:id="rId9"/>
    <p:sldId id="264" r:id="rId10"/>
    <p:sldId id="302" r:id="rId11"/>
    <p:sldId id="308" r:id="rId12"/>
    <p:sldId id="288" r:id="rId13"/>
    <p:sldId id="287" r:id="rId14"/>
    <p:sldId id="282" r:id="rId15"/>
    <p:sldId id="290" r:id="rId16"/>
    <p:sldId id="286" r:id="rId17"/>
    <p:sldId id="307" r:id="rId18"/>
    <p:sldId id="293" r:id="rId19"/>
    <p:sldId id="294" r:id="rId20"/>
    <p:sldId id="295" r:id="rId21"/>
    <p:sldId id="303" r:id="rId22"/>
    <p:sldId id="283" r:id="rId23"/>
    <p:sldId id="304" r:id="rId24"/>
    <p:sldId id="296" r:id="rId25"/>
    <p:sldId id="305" r:id="rId26"/>
    <p:sldId id="297" r:id="rId27"/>
    <p:sldId id="275" r:id="rId28"/>
    <p:sldId id="276" r:id="rId29"/>
  </p:sldIdLst>
  <p:sldSz cx="6858000" cy="5143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dazhao" initials="p" lastIdx="6" clrIdx="0">
    <p:extLst>
      <p:ext uri="{19B8F6BF-5375-455C-9EA6-DF929625EA0E}">
        <p15:presenceInfo xmlns:p15="http://schemas.microsoft.com/office/powerpoint/2012/main" userId="pandazh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937"/>
    <a:srgbClr val="2E4860"/>
    <a:srgbClr val="FFFFFF"/>
    <a:srgbClr val="F09B34"/>
    <a:srgbClr val="EBEBEB"/>
    <a:srgbClr val="FAD85D"/>
    <a:srgbClr val="6C7F90"/>
    <a:srgbClr val="6CD85D"/>
    <a:srgbClr val="444444"/>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6" autoAdjust="0"/>
    <p:restoredTop sz="67705" autoAdjust="0"/>
  </p:normalViewPr>
  <p:slideViewPr>
    <p:cSldViewPr snapToGrid="0" showGuides="1">
      <p:cViewPr varScale="1">
        <p:scale>
          <a:sx n="79" d="100"/>
          <a:sy n="79" d="100"/>
        </p:scale>
        <p:origin x="2438" y="72"/>
      </p:cViewPr>
      <p:guideLst>
        <p:guide orient="horz" pos="1620"/>
        <p:guide pos="216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ndazhao\Desktop\Singularvalu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ndazhao\Desktop\Singularvalu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58705161854797E-2"/>
          <c:y val="2.54283318751823E-2"/>
          <c:w val="0.890196850393701"/>
          <c:h val="0.84167468649752097"/>
        </c:manualLayout>
      </c:layout>
      <c:barChart>
        <c:barDir val="col"/>
        <c:grouping val="clustered"/>
        <c:varyColors val="0"/>
        <c:ser>
          <c:idx val="0"/>
          <c:order val="0"/>
          <c:tx>
            <c:strRef>
              <c:f>Sheet1!$G$8</c:f>
              <c:strCache>
                <c:ptCount val="1"/>
                <c:pt idx="0">
                  <c:v>Alice</c:v>
                </c:pt>
              </c:strCache>
            </c:strRef>
          </c:tx>
          <c:spPr>
            <a:pattFill prst="openDmnd">
              <a:fgClr>
                <a:schemeClr val="accent1"/>
              </a:fgClr>
              <a:bgClr>
                <a:schemeClr val="bg1"/>
              </a:bgClr>
            </a:pattFill>
            <a:ln>
              <a:solidFill>
                <a:schemeClr val="accent1"/>
              </a:solidFill>
            </a:ln>
            <a:effectLst/>
          </c:spPr>
          <c:invertIfNegative val="0"/>
          <c:cat>
            <c:numRef>
              <c:f>Sheet1!$H$7:$K$7</c:f>
              <c:numCache>
                <c:formatCode>General</c:formatCode>
                <c:ptCount val="4"/>
                <c:pt idx="0">
                  <c:v>1</c:v>
                </c:pt>
                <c:pt idx="1">
                  <c:v>2</c:v>
                </c:pt>
                <c:pt idx="2">
                  <c:v>3</c:v>
                </c:pt>
                <c:pt idx="3">
                  <c:v>4</c:v>
                </c:pt>
              </c:numCache>
            </c:numRef>
          </c:cat>
          <c:val>
            <c:numRef>
              <c:f>Sheet1!$H$8:$K$8</c:f>
              <c:numCache>
                <c:formatCode>General</c:formatCode>
                <c:ptCount val="4"/>
                <c:pt idx="0">
                  <c:v>741.69731506849325</c:v>
                </c:pt>
                <c:pt idx="1">
                  <c:v>81</c:v>
                </c:pt>
                <c:pt idx="2">
                  <c:v>32.502027397260257</c:v>
                </c:pt>
                <c:pt idx="3">
                  <c:v>11.908273972602739</c:v>
                </c:pt>
              </c:numCache>
            </c:numRef>
          </c:val>
        </c:ser>
        <c:ser>
          <c:idx val="1"/>
          <c:order val="1"/>
          <c:tx>
            <c:strRef>
              <c:f>Sheet1!$G$9</c:f>
              <c:strCache>
                <c:ptCount val="1"/>
                <c:pt idx="0">
                  <c:v>Alice</c:v>
                </c:pt>
              </c:strCache>
            </c:strRef>
          </c:tx>
          <c:spPr>
            <a:pattFill prst="openDmnd">
              <a:fgClr>
                <a:schemeClr val="accent2"/>
              </a:fgClr>
              <a:bgClr>
                <a:schemeClr val="bg1"/>
              </a:bgClr>
            </a:pattFill>
            <a:ln>
              <a:solidFill>
                <a:schemeClr val="accent2"/>
              </a:solidFill>
            </a:ln>
            <a:effectLst/>
          </c:spPr>
          <c:invertIfNegative val="0"/>
          <c:cat>
            <c:numRef>
              <c:f>Sheet1!$H$7:$K$7</c:f>
              <c:numCache>
                <c:formatCode>General</c:formatCode>
                <c:ptCount val="4"/>
                <c:pt idx="0">
                  <c:v>1</c:v>
                </c:pt>
                <c:pt idx="1">
                  <c:v>2</c:v>
                </c:pt>
                <c:pt idx="2">
                  <c:v>3</c:v>
                </c:pt>
                <c:pt idx="3">
                  <c:v>4</c:v>
                </c:pt>
              </c:numCache>
            </c:numRef>
          </c:cat>
          <c:val>
            <c:numRef>
              <c:f>Sheet1!$H$9:$K$9</c:f>
              <c:numCache>
                <c:formatCode>General</c:formatCode>
                <c:ptCount val="4"/>
                <c:pt idx="0">
                  <c:v>742.204273972603</c:v>
                </c:pt>
                <c:pt idx="1">
                  <c:v>153</c:v>
                </c:pt>
                <c:pt idx="2">
                  <c:v>32.571945205479452</c:v>
                </c:pt>
                <c:pt idx="3">
                  <c:v>9.7468493150684932</c:v>
                </c:pt>
              </c:numCache>
            </c:numRef>
          </c:val>
        </c:ser>
        <c:ser>
          <c:idx val="2"/>
          <c:order val="2"/>
          <c:tx>
            <c:strRef>
              <c:f>Sheet1!$G$10</c:f>
              <c:strCache>
                <c:ptCount val="1"/>
                <c:pt idx="0">
                  <c:v>Bob</c:v>
                </c:pt>
              </c:strCache>
            </c:strRef>
          </c:tx>
          <c:spPr>
            <a:pattFill prst="smGrid">
              <a:fgClr>
                <a:schemeClr val="accent1"/>
              </a:fgClr>
              <a:bgClr>
                <a:schemeClr val="bg1"/>
              </a:bgClr>
            </a:pattFill>
            <a:ln>
              <a:solidFill>
                <a:schemeClr val="accent1"/>
              </a:solidFill>
            </a:ln>
            <a:effectLst/>
          </c:spPr>
          <c:invertIfNegative val="0"/>
          <c:cat>
            <c:numRef>
              <c:f>Sheet1!$H$7:$K$7</c:f>
              <c:numCache>
                <c:formatCode>General</c:formatCode>
                <c:ptCount val="4"/>
                <c:pt idx="0">
                  <c:v>1</c:v>
                </c:pt>
                <c:pt idx="1">
                  <c:v>2</c:v>
                </c:pt>
                <c:pt idx="2">
                  <c:v>3</c:v>
                </c:pt>
                <c:pt idx="3">
                  <c:v>4</c:v>
                </c:pt>
              </c:numCache>
            </c:numRef>
          </c:cat>
          <c:val>
            <c:numRef>
              <c:f>Sheet1!$H$10:$K$10</c:f>
              <c:numCache>
                <c:formatCode>General</c:formatCode>
                <c:ptCount val="4"/>
                <c:pt idx="0">
                  <c:v>735.14191780821898</c:v>
                </c:pt>
                <c:pt idx="1">
                  <c:v>82</c:v>
                </c:pt>
                <c:pt idx="2">
                  <c:v>30.113753424657538</c:v>
                </c:pt>
                <c:pt idx="3">
                  <c:v>11.80723287671233</c:v>
                </c:pt>
              </c:numCache>
            </c:numRef>
          </c:val>
        </c:ser>
        <c:ser>
          <c:idx val="3"/>
          <c:order val="3"/>
          <c:tx>
            <c:strRef>
              <c:f>Sheet1!$G$11</c:f>
              <c:strCache>
                <c:ptCount val="1"/>
                <c:pt idx="0">
                  <c:v>Bob</c:v>
                </c:pt>
              </c:strCache>
            </c:strRef>
          </c:tx>
          <c:spPr>
            <a:pattFill prst="smGrid">
              <a:fgClr>
                <a:schemeClr val="accent2"/>
              </a:fgClr>
              <a:bgClr>
                <a:schemeClr val="bg1"/>
              </a:bgClr>
            </a:pattFill>
            <a:ln>
              <a:solidFill>
                <a:schemeClr val="accent2"/>
              </a:solidFill>
            </a:ln>
            <a:effectLst/>
          </c:spPr>
          <c:invertIfNegative val="0"/>
          <c:cat>
            <c:numRef>
              <c:f>Sheet1!$H$7:$K$7</c:f>
              <c:numCache>
                <c:formatCode>General</c:formatCode>
                <c:ptCount val="4"/>
                <c:pt idx="0">
                  <c:v>1</c:v>
                </c:pt>
                <c:pt idx="1">
                  <c:v>2</c:v>
                </c:pt>
                <c:pt idx="2">
                  <c:v>3</c:v>
                </c:pt>
                <c:pt idx="3">
                  <c:v>4</c:v>
                </c:pt>
              </c:numCache>
            </c:numRef>
          </c:cat>
          <c:val>
            <c:numRef>
              <c:f>Sheet1!$H$11:$K$11</c:f>
              <c:numCache>
                <c:formatCode>General</c:formatCode>
                <c:ptCount val="4"/>
                <c:pt idx="0">
                  <c:v>740.30202739726008</c:v>
                </c:pt>
                <c:pt idx="1">
                  <c:v>149</c:v>
                </c:pt>
                <c:pt idx="2">
                  <c:v>33.895013698630137</c:v>
                </c:pt>
                <c:pt idx="3">
                  <c:v>10.37172602739726</c:v>
                </c:pt>
              </c:numCache>
            </c:numRef>
          </c:val>
        </c:ser>
        <c:dLbls>
          <c:showLegendKey val="0"/>
          <c:showVal val="0"/>
          <c:showCatName val="0"/>
          <c:showSerName val="0"/>
          <c:showPercent val="0"/>
          <c:showBubbleSize val="0"/>
        </c:dLbls>
        <c:gapWidth val="219"/>
        <c:overlap val="-27"/>
        <c:axId val="-1109566976"/>
        <c:axId val="-1109552288"/>
      </c:barChart>
      <c:catAx>
        <c:axId val="-11095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1109552288"/>
        <c:crosses val="autoZero"/>
        <c:auto val="1"/>
        <c:lblAlgn val="ctr"/>
        <c:lblOffset val="100"/>
        <c:noMultiLvlLbl val="0"/>
      </c:catAx>
      <c:valAx>
        <c:axId val="-11095522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110956697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Entry>
      <c:layout>
        <c:manualLayout>
          <c:xMode val="edge"/>
          <c:yMode val="edge"/>
          <c:x val="0.75368581075893304"/>
          <c:y val="8.1966864412886503E-2"/>
          <c:w val="0.196591076479116"/>
          <c:h val="0.52108111299316795"/>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100"/>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openDmnd">
              <a:fgClr>
                <a:schemeClr val="accent1"/>
              </a:fgClr>
              <a:bgClr>
                <a:schemeClr val="bg1"/>
              </a:bgClr>
            </a:pattFill>
            <a:ln>
              <a:noFill/>
            </a:ln>
            <a:effectLst/>
          </c:spPr>
          <c:invertIfNegative val="0"/>
          <c:dPt>
            <c:idx val="0"/>
            <c:invertIfNegative val="0"/>
            <c:bubble3D val="0"/>
            <c:spPr>
              <a:pattFill prst="openDmnd">
                <a:fgClr>
                  <a:schemeClr val="accent1"/>
                </a:fgClr>
                <a:bgClr>
                  <a:schemeClr val="bg1"/>
                </a:bgClr>
              </a:pattFill>
              <a:ln>
                <a:solidFill>
                  <a:schemeClr val="accent1"/>
                </a:solidFill>
              </a:ln>
              <a:effectLst/>
            </c:spPr>
          </c:dPt>
          <c:dPt>
            <c:idx val="1"/>
            <c:invertIfNegative val="0"/>
            <c:bubble3D val="0"/>
            <c:spPr>
              <a:pattFill prst="openDmnd">
                <a:fgClr>
                  <a:schemeClr val="accent2"/>
                </a:fgClr>
                <a:bgClr>
                  <a:schemeClr val="bg1"/>
                </a:bgClr>
              </a:pattFill>
              <a:ln>
                <a:solidFill>
                  <a:schemeClr val="accent2"/>
                </a:solidFill>
              </a:ln>
              <a:effectLst/>
            </c:spPr>
          </c:dPt>
          <c:dPt>
            <c:idx val="2"/>
            <c:invertIfNegative val="0"/>
            <c:bubble3D val="0"/>
            <c:spPr>
              <a:pattFill prst="smGrid">
                <a:fgClr>
                  <a:schemeClr val="accent1"/>
                </a:fgClr>
                <a:bgClr>
                  <a:schemeClr val="bg1"/>
                </a:bgClr>
              </a:pattFill>
              <a:ln>
                <a:solidFill>
                  <a:schemeClr val="accent1"/>
                </a:solidFill>
              </a:ln>
              <a:effectLst/>
            </c:spPr>
          </c:dPt>
          <c:dPt>
            <c:idx val="3"/>
            <c:invertIfNegative val="0"/>
            <c:bubble3D val="0"/>
            <c:spPr>
              <a:pattFill prst="smGrid">
                <a:fgClr>
                  <a:schemeClr val="accent2"/>
                </a:fgClr>
                <a:bgClr>
                  <a:schemeClr val="bg1"/>
                </a:bgClr>
              </a:pattFill>
              <a:ln>
                <a:solidFill>
                  <a:schemeClr val="accent2"/>
                </a:solidFill>
              </a:ln>
              <a:effectLst/>
            </c:spPr>
          </c:dPt>
          <c:dLbls>
            <c:dLbl>
              <c:idx val="1"/>
              <c:layout>
                <c:manualLayout>
                  <c:x val="4.6160379622962021E-7"/>
                  <c:y val="2.064084499030549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28151092154581875"/>
                      <c:h val="0.1619242414638784"/>
                    </c:manualLayout>
                  </c15:layout>
                </c:ext>
              </c:extLst>
            </c:dLbl>
            <c:dLbl>
              <c:idx val="3"/>
              <c:layout>
                <c:manualLayout>
                  <c:x val="-5.8623682121161785E-3"/>
                  <c:y val="4.644139334337728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32840986724274818"/>
                      <c:h val="0.23416577685247938"/>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Sheet1!$G$20:$G$23</c:f>
              <c:strCache>
                <c:ptCount val="4"/>
                <c:pt idx="0">
                  <c:v>Alice</c:v>
                </c:pt>
                <c:pt idx="1">
                  <c:v>Alice</c:v>
                </c:pt>
                <c:pt idx="2">
                  <c:v>Bob</c:v>
                </c:pt>
                <c:pt idx="3">
                  <c:v>Bob</c:v>
                </c:pt>
              </c:strCache>
            </c:strRef>
          </c:cat>
          <c:val>
            <c:numRef>
              <c:f>Sheet1!$H$20:$H$23</c:f>
              <c:numCache>
                <c:formatCode>0_ </c:formatCode>
                <c:ptCount val="4"/>
                <c:pt idx="0">
                  <c:v>81</c:v>
                </c:pt>
                <c:pt idx="1">
                  <c:v>153</c:v>
                </c:pt>
                <c:pt idx="2">
                  <c:v>82</c:v>
                </c:pt>
                <c:pt idx="3">
                  <c:v>149</c:v>
                </c:pt>
              </c:numCache>
            </c:numRef>
          </c:val>
        </c:ser>
        <c:dLbls>
          <c:dLblPos val="outEnd"/>
          <c:showLegendKey val="0"/>
          <c:showVal val="1"/>
          <c:showCatName val="0"/>
          <c:showSerName val="0"/>
          <c:showPercent val="0"/>
          <c:showBubbleSize val="0"/>
        </c:dLbls>
        <c:gapWidth val="57"/>
        <c:axId val="-1109557184"/>
        <c:axId val="-1109558816"/>
      </c:barChart>
      <c:catAx>
        <c:axId val="-1109557184"/>
        <c:scaling>
          <c:orientation val="minMax"/>
        </c:scaling>
        <c:delete val="1"/>
        <c:axPos val="b"/>
        <c:numFmt formatCode="General" sourceLinked="1"/>
        <c:majorTickMark val="none"/>
        <c:minorTickMark val="none"/>
        <c:tickLblPos val="nextTo"/>
        <c:crossAx val="-1109558816"/>
        <c:crosses val="autoZero"/>
        <c:auto val="1"/>
        <c:lblAlgn val="ctr"/>
        <c:lblOffset val="100"/>
        <c:noMultiLvlLbl val="0"/>
      </c:catAx>
      <c:valAx>
        <c:axId val="-1109558816"/>
        <c:scaling>
          <c:orientation val="minMax"/>
        </c:scaling>
        <c:delete val="1"/>
        <c:axPos val="l"/>
        <c:numFmt formatCode="0_ " sourceLinked="1"/>
        <c:majorTickMark val="none"/>
        <c:minorTickMark val="none"/>
        <c:tickLblPos val="nextTo"/>
        <c:crossAx val="-1109557184"/>
        <c:crosses val="autoZero"/>
        <c:crossBetween val="between"/>
      </c:valAx>
      <c:spPr>
        <a:solidFill>
          <a:schemeClr val="lt1"/>
        </a:solidFill>
        <a:ln w="6350" cap="flat" cmpd="sng" algn="ctr">
          <a:solidFill>
            <a:schemeClr val="tx1"/>
          </a:solidFill>
          <a:prstDash val="solid"/>
          <a:miter lim="800000"/>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F1931-40F1-4271-BC27-465640766265}" type="datetimeFigureOut">
              <a:rPr lang="zh-CN" altLang="en-US" smtClean="0"/>
              <a:t>2016/10/26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21D18-01BF-4E81-91A7-4396194EDA00}" type="slidenum">
              <a:rPr lang="zh-CN" altLang="en-US" smtClean="0"/>
              <a:t>‹#›</a:t>
            </a:fld>
            <a:endParaRPr lang="zh-CN" altLang="en-US"/>
          </a:p>
        </p:txBody>
      </p:sp>
    </p:spTree>
    <p:extLst>
      <p:ext uri="{BB962C8B-B14F-4D97-AF65-F5344CB8AC3E}">
        <p14:creationId xmlns:p14="http://schemas.microsoft.com/office/powerpoint/2010/main" val="151212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a:t>
            </a:fld>
            <a:endParaRPr lang="zh-CN" altLang="en-US"/>
          </a:p>
        </p:txBody>
      </p:sp>
    </p:spTree>
    <p:extLst>
      <p:ext uri="{BB962C8B-B14F-4D97-AF65-F5344CB8AC3E}">
        <p14:creationId xmlns:p14="http://schemas.microsoft.com/office/powerpoint/2010/main" val="125124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smtClean="0">
                <a:solidFill>
                  <a:schemeClr val="tx1"/>
                </a:solidFill>
                <a:effectLst/>
                <a:latin typeface="+mn-lt"/>
                <a:ea typeface="+mn-ea"/>
                <a:cs typeface="+mn-cs"/>
              </a:rPr>
              <a:t>I will give an example to illustrate our solution. Suppose that Alice and Bob want to share some secret information. They are close to each other to listen to the public </a:t>
            </a:r>
            <a:r>
              <a:rPr lang="en-US" altLang="zh-CN" sz="1200" kern="1200" dirty="0" err="1" smtClean="0">
                <a:solidFill>
                  <a:schemeClr val="tx1"/>
                </a:solidFill>
                <a:effectLst/>
                <a:latin typeface="+mn-lt"/>
                <a:ea typeface="+mn-ea"/>
                <a:cs typeface="+mn-cs"/>
              </a:rPr>
              <a:t>wifi</a:t>
            </a:r>
            <a:r>
              <a:rPr lang="en-US" altLang="zh-CN" sz="1200" kern="1200" dirty="0" smtClean="0">
                <a:solidFill>
                  <a:schemeClr val="tx1"/>
                </a:solidFill>
                <a:effectLst/>
                <a:latin typeface="+mn-lt"/>
                <a:ea typeface="+mn-ea"/>
                <a:cs typeface="+mn-cs"/>
              </a:rPr>
              <a:t>. Eve is also listening to the same </a:t>
            </a:r>
            <a:r>
              <a:rPr lang="en-US" altLang="zh-CN" sz="1200" kern="1200" dirty="0" err="1" smtClean="0">
                <a:solidFill>
                  <a:schemeClr val="tx1"/>
                </a:solidFill>
                <a:effectLst/>
                <a:latin typeface="+mn-lt"/>
                <a:ea typeface="+mn-ea"/>
                <a:cs typeface="+mn-cs"/>
              </a:rPr>
              <a:t>wifi</a:t>
            </a:r>
            <a:r>
              <a:rPr lang="en-US" altLang="zh-CN" sz="1200" kern="1200" dirty="0" smtClean="0">
                <a:solidFill>
                  <a:schemeClr val="tx1"/>
                </a:solidFill>
                <a:effectLst/>
                <a:latin typeface="+mn-lt"/>
                <a:ea typeface="+mn-ea"/>
                <a:cs typeface="+mn-cs"/>
              </a:rPr>
              <a:t>, but distant from Alice and Bob. Eve also monitors the messages shared between Alice and Bob. Based on each CSI estimation, instead of reporting the detail data, Alice extract the feature of the estimation, and split it into two parts. She then uses the first part to represent ‘0’ , and the second part  for ‘1’. Bob and Eve do the same thing with their own estimations.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When Alice wants to deliver “0” to Bob, she broadcasts the first part. Bob compares the received part with the two local</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parts of its own. Since Bob has a similar CSI estimation, he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deduces “0” with a high confidence. In contrast, since Eve’s CSI is quite different from that of Alice and Bob’s, she will get ``0’’ and ``1’’ with the same probability, say, 20% of 0 and 50% of 1, just like randomly guessing. </a:t>
            </a:r>
            <a:endParaRPr lang="zh-CN" altLang="zh-CN" sz="1200" kern="1200" dirty="0" smtClean="0">
              <a:solidFill>
                <a:schemeClr val="tx1"/>
              </a:solidFill>
              <a:effectLst/>
              <a:latin typeface="+mn-lt"/>
              <a:ea typeface="+mn-ea"/>
              <a:cs typeface="+mn-cs"/>
            </a:endParaRPr>
          </a:p>
          <a:p>
            <a:pPr>
              <a:spcBef>
                <a:spcPct val="0"/>
              </a:spcBef>
            </a:pPr>
            <a:endParaRPr kumimoji="1" lang="zh-CN" altLang="en-US" sz="2800" dirty="0" smtClean="0"/>
          </a:p>
        </p:txBody>
      </p:sp>
      <p:sp>
        <p:nvSpPr>
          <p:cNvPr id="5123"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E8ADB790-BC16-4897-B798-397929DAD20B}" type="slidenum">
              <a:rPr kumimoji="1" lang="zh-CN" altLang="en-US">
                <a:latin typeface="Calibri" panose="020F0502020204030204" pitchFamily="34" charset="0"/>
                <a:ea typeface="宋体" panose="02010600030101010101" pitchFamily="2" charset="-122"/>
              </a:rPr>
              <a:pPr fontAlgn="base">
                <a:spcBef>
                  <a:spcPct val="0"/>
                </a:spcBef>
                <a:spcAft>
                  <a:spcPct val="0"/>
                </a:spcAft>
              </a:pPr>
              <a:t>10</a:t>
            </a:fld>
            <a:endParaRPr kumimoji="1"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23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Base on the above main idea, we list our work- TDS’s Working Process as follows: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1…Alice</a:t>
            </a:r>
            <a:r>
              <a:rPr lang="en-US" altLang="zh-CN" sz="1200" kern="1200" baseline="0" dirty="0" smtClean="0">
                <a:solidFill>
                  <a:schemeClr val="tx1"/>
                </a:solidFill>
                <a:effectLst/>
                <a:latin typeface="+mn-lt"/>
                <a:ea typeface="+mn-ea"/>
                <a:cs typeface="+mn-cs"/>
              </a:rPr>
              <a:t> initializes the process by broadcasting a message to other devices.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2…Alice</a:t>
            </a:r>
            <a:r>
              <a:rPr lang="en-US" altLang="zh-CN" sz="1200" kern="1200" baseline="0" dirty="0" smtClean="0">
                <a:solidFill>
                  <a:schemeClr val="tx1"/>
                </a:solidFill>
                <a:effectLst/>
                <a:latin typeface="+mn-lt"/>
                <a:ea typeface="+mn-ea"/>
                <a:cs typeface="+mn-cs"/>
              </a:rPr>
              <a:t> prepares an S-box. The S-box contains a number of block pairs. Each block pair corresponds to </a:t>
            </a:r>
            <a:r>
              <a:rPr lang="en-US" altLang="zh-CN" sz="1200" kern="1600" spc="8" dirty="0" smtClean="0"/>
              <a:t>a number of </a:t>
            </a:r>
            <a:r>
              <a:rPr lang="en-US" altLang="zh-CN" sz="1200" kern="1200" baseline="0" dirty="0" smtClean="0">
                <a:solidFill>
                  <a:schemeClr val="tx1"/>
                </a:solidFill>
                <a:effectLst/>
                <a:latin typeface="+mn-lt"/>
                <a:ea typeface="+mn-ea"/>
                <a:cs typeface="+mn-cs"/>
              </a:rPr>
              <a:t>CSI estimations to deliver one bit. And one block represents 0 and the other represents 1. </a:t>
            </a:r>
          </a:p>
          <a:p>
            <a:r>
              <a:rPr lang="en-US" altLang="zh-CN" sz="1200" kern="1200" dirty="0" smtClean="0">
                <a:solidFill>
                  <a:schemeClr val="tx1"/>
                </a:solidFill>
                <a:effectLst/>
                <a:latin typeface="+mn-lt"/>
                <a:ea typeface="+mn-ea"/>
                <a:cs typeface="+mn-cs"/>
              </a:rPr>
              <a:t>3…Alice generates a random key using any effective key generation method.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4…Alice map</a:t>
            </a:r>
            <a:r>
              <a:rPr lang="en-US" altLang="zh-CN" sz="1200" kern="1200" baseline="0" dirty="0" smtClean="0">
                <a:solidFill>
                  <a:schemeClr val="tx1"/>
                </a:solidFill>
                <a:effectLst/>
                <a:latin typeface="+mn-lt"/>
                <a:ea typeface="+mn-ea"/>
                <a:cs typeface="+mn-cs"/>
              </a:rPr>
              <a:t> each bit in the key to a block in the S-box. For example, the </a:t>
            </a:r>
            <a:r>
              <a:rPr lang="en-US" altLang="zh-CN" sz="1200" kern="1200" baseline="0" dirty="0" err="1" smtClean="0">
                <a:solidFill>
                  <a:schemeClr val="tx1"/>
                </a:solidFill>
                <a:effectLst/>
                <a:latin typeface="+mn-lt"/>
                <a:ea typeface="+mn-ea"/>
                <a:cs typeface="+mn-cs"/>
              </a:rPr>
              <a:t>i-th</a:t>
            </a:r>
            <a:r>
              <a:rPr lang="en-US" altLang="zh-CN" sz="1200" kern="1200" baseline="0" dirty="0" smtClean="0">
                <a:solidFill>
                  <a:schemeClr val="tx1"/>
                </a:solidFill>
                <a:effectLst/>
                <a:latin typeface="+mn-lt"/>
                <a:ea typeface="+mn-ea"/>
                <a:cs typeface="+mn-cs"/>
              </a:rPr>
              <a:t> bit is 0, then Alice selects the 0-block from the </a:t>
            </a:r>
            <a:r>
              <a:rPr lang="en-US" altLang="zh-CN" sz="1200" kern="1200" baseline="0" dirty="0" err="1" smtClean="0">
                <a:solidFill>
                  <a:schemeClr val="tx1"/>
                </a:solidFill>
                <a:effectLst/>
                <a:latin typeface="+mn-lt"/>
                <a:ea typeface="+mn-ea"/>
                <a:cs typeface="+mn-cs"/>
              </a:rPr>
              <a:t>i-th</a:t>
            </a:r>
            <a:r>
              <a:rPr lang="en-US" altLang="zh-CN" sz="1200" kern="1200" baseline="0" dirty="0" smtClean="0">
                <a:solidFill>
                  <a:schemeClr val="tx1"/>
                </a:solidFill>
                <a:effectLst/>
                <a:latin typeface="+mn-lt"/>
                <a:ea typeface="+mn-ea"/>
                <a:cs typeface="+mn-cs"/>
              </a:rPr>
              <a:t> block pair, and sends feature of this block to Bob.</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5…Bob checks which</a:t>
            </a:r>
            <a:r>
              <a:rPr lang="en-US" altLang="zh-CN" sz="1200" kern="1200" baseline="0" dirty="0" smtClean="0">
                <a:solidFill>
                  <a:schemeClr val="tx1"/>
                </a:solidFill>
                <a:effectLst/>
                <a:latin typeface="+mn-lt"/>
                <a:ea typeface="+mn-ea"/>
                <a:cs typeface="+mn-cs"/>
              </a:rPr>
              <a:t> block in its </a:t>
            </a:r>
            <a:r>
              <a:rPr lang="en-US" altLang="zh-CN" sz="1200" kern="1200" baseline="0" dirty="0" err="1" smtClean="0">
                <a:solidFill>
                  <a:schemeClr val="tx1"/>
                </a:solidFill>
                <a:effectLst/>
                <a:latin typeface="+mn-lt"/>
                <a:ea typeface="+mn-ea"/>
                <a:cs typeface="+mn-cs"/>
              </a:rPr>
              <a:t>i-th</a:t>
            </a:r>
            <a:r>
              <a:rPr lang="en-US" altLang="zh-CN" sz="1200" kern="1200" baseline="0" dirty="0" smtClean="0">
                <a:solidFill>
                  <a:schemeClr val="tx1"/>
                </a:solidFill>
                <a:effectLst/>
                <a:latin typeface="+mn-lt"/>
                <a:ea typeface="+mn-ea"/>
                <a:cs typeface="+mn-cs"/>
              </a:rPr>
              <a:t> block pair has the feature that best matches the received one. Bob then yields the same bit. After recover all bits, Bob retrieves the entire key. </a:t>
            </a:r>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11</a:t>
            </a:fld>
            <a:endParaRPr lang="zh-CN" altLang="en-US"/>
          </a:p>
        </p:txBody>
      </p:sp>
    </p:spTree>
    <p:extLst>
      <p:ext uri="{BB962C8B-B14F-4D97-AF65-F5344CB8AC3E}">
        <p14:creationId xmlns:p14="http://schemas.microsoft.com/office/powerpoint/2010/main" val="255645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However, it does</a:t>
            </a:r>
            <a:r>
              <a:rPr lang="en-US" altLang="zh-CN" sz="1200" kern="1200" baseline="0" dirty="0" smtClean="0">
                <a:solidFill>
                  <a:schemeClr val="tx1"/>
                </a:solidFill>
                <a:effectLst/>
                <a:latin typeface="+mn-lt"/>
                <a:ea typeface="+mn-ea"/>
                <a:cs typeface="+mn-cs"/>
              </a:rPr>
              <a:t> not work to </a:t>
            </a:r>
            <a:r>
              <a:rPr lang="en-US" altLang="zh-CN" sz="1200" kern="1200" dirty="0" smtClean="0">
                <a:solidFill>
                  <a:schemeClr val="tx1"/>
                </a:solidFill>
                <a:effectLst/>
                <a:latin typeface="+mn-lt"/>
                <a:ea typeface="+mn-ea"/>
                <a:cs typeface="+mn-cs"/>
              </a:rPr>
              <a:t>direct</a:t>
            </a:r>
            <a:r>
              <a:rPr lang="en-US" altLang="zh-CN" sz="1200" kern="1200" baseline="0" dirty="0" smtClean="0">
                <a:solidFill>
                  <a:schemeClr val="tx1"/>
                </a:solidFill>
                <a:effectLst/>
                <a:latin typeface="+mn-lt"/>
                <a:ea typeface="+mn-ea"/>
                <a:cs typeface="+mn-cs"/>
              </a:rPr>
              <a:t>ly use the complete CSI estimation. This is because the </a:t>
            </a:r>
            <a:r>
              <a:rPr lang="en-US" altLang="zh-CN" sz="1200" kern="1200" dirty="0" smtClean="0">
                <a:solidFill>
                  <a:schemeClr val="tx1"/>
                </a:solidFill>
                <a:effectLst/>
                <a:latin typeface="+mn-lt"/>
                <a:ea typeface="+mn-ea"/>
                <a:cs typeface="+mn-cs"/>
              </a:rPr>
              <a:t>adjacent subcarriers have very strong correlation.</a:t>
            </a:r>
            <a:r>
              <a:rPr lang="en-US" altLang="zh-CN" sz="1200" kern="1200" baseline="0" dirty="0" smtClean="0">
                <a:solidFill>
                  <a:schemeClr val="tx1"/>
                </a:solidFill>
                <a:effectLst/>
                <a:latin typeface="+mn-lt"/>
                <a:ea typeface="+mn-ea"/>
                <a:cs typeface="+mn-cs"/>
              </a:rPr>
              <a:t> As a result, the entropy of the formed blocks would be much small, reducing the quality of keys.  </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We draw the correlation among different subcarriers in the left figure. The bright color denotes positive correlation while the dark color implies the negative. We see that the adjacent subcarriers have very strong CSI correlation.</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right figure shows the correlation between two different subcarriers. The dark blue curve plots the correlation between the 1st subcarrier and the x-</a:t>
            </a:r>
            <a:r>
              <a:rPr lang="en-US" altLang="zh-CN" sz="1200" kern="1200" dirty="0" err="1" smtClean="0">
                <a:solidFill>
                  <a:schemeClr val="tx1"/>
                </a:solidFill>
                <a:effectLst/>
                <a:latin typeface="+mn-lt"/>
                <a:ea typeface="+mn-ea"/>
                <a:cs typeface="+mn-cs"/>
              </a:rPr>
              <a:t>th</a:t>
            </a:r>
            <a:r>
              <a:rPr lang="en-US" altLang="zh-CN" sz="1200" kern="1200" dirty="0" smtClean="0">
                <a:solidFill>
                  <a:schemeClr val="tx1"/>
                </a:solidFill>
                <a:effectLst/>
                <a:latin typeface="+mn-lt"/>
                <a:ea typeface="+mn-ea"/>
                <a:cs typeface="+mn-cs"/>
              </a:rPr>
              <a:t> subcarrier. The 1st subcarrier has the strongest correlation with the 2nd subcarrier, and the least correlation with the 11th subcarrier. The difference between any pair of subcarriers that are with a fixed difference of indexes is very small. We can see the correlation oscillates when increasing the difference of two subcarriers’ indexes.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For example, subcarrier pairs {2, 4} and {7, 9} will have a similar difference.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12</a:t>
            </a:fld>
            <a:endParaRPr lang="zh-CN" altLang="en-US"/>
          </a:p>
        </p:txBody>
      </p:sp>
    </p:spTree>
    <p:extLst>
      <p:ext uri="{BB962C8B-B14F-4D97-AF65-F5344CB8AC3E}">
        <p14:creationId xmlns:p14="http://schemas.microsoft.com/office/powerpoint/2010/main" val="82599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 then</a:t>
            </a:r>
            <a:r>
              <a:rPr kumimoji="1" lang="en-US" altLang="zh-CN" baseline="0" dirty="0" smtClean="0"/>
              <a:t> design a novel block generation scheme. I just explain the brief steps of block generation. For every single bit to be delivered, we first setup three groups over the CSI estimations from the 30 subcarriers. </a:t>
            </a:r>
          </a:p>
          <a:p>
            <a:endParaRPr kumimoji="1" lang="en-US" altLang="zh-CN" baseline="0" dirty="0" smtClean="0"/>
          </a:p>
          <a:p>
            <a:r>
              <a:rPr kumimoji="1" lang="en-US" altLang="zh-CN" baseline="0" dirty="0" smtClean="0"/>
              <a:t>The first group sequentially chooses the estimated CSI data from subcarrier 1 to 10. The second group will contain subcarriers  2, 4, 6, 8, </a:t>
            </a:r>
            <a:r>
              <a:rPr kumimoji="1" lang="is-IS" altLang="zh-CN" baseline="0" dirty="0" smtClean="0"/>
              <a:t>…, 20, actually </a:t>
            </a:r>
            <a:r>
              <a:rPr kumimoji="1" lang="en-US" altLang="zh-CN" baseline="0" dirty="0" smtClean="0"/>
              <a:t>every other subcarrier is chosen. </a:t>
            </a:r>
          </a:p>
          <a:p>
            <a:endParaRPr kumimoji="1" lang="en-US" altLang="zh-CN" baseline="0" dirty="0" smtClean="0"/>
          </a:p>
          <a:p>
            <a:r>
              <a:rPr kumimoji="1" lang="en-US" altLang="zh-CN" baseline="0" dirty="0" smtClean="0"/>
              <a:t>The third group will contain 3, 6, 9, 12, </a:t>
            </a:r>
            <a:r>
              <a:rPr kumimoji="1" lang="is-IS" altLang="zh-CN" baseline="0" dirty="0" smtClean="0"/>
              <a:t>…30, so every </a:t>
            </a:r>
            <a:r>
              <a:rPr kumimoji="1" lang="en-US" altLang="zh-CN" baseline="0" dirty="0" smtClean="0"/>
              <a:t>third</a:t>
            </a:r>
            <a:r>
              <a:rPr kumimoji="1" lang="zh-CN" altLang="en-US" baseline="0" dirty="0" smtClean="0"/>
              <a:t> </a:t>
            </a:r>
            <a:r>
              <a:rPr kumimoji="1" lang="en-US" altLang="zh-CN" baseline="0" dirty="0" smtClean="0"/>
              <a:t>subcarrier will be chosen to this group. </a:t>
            </a:r>
          </a:p>
          <a:p>
            <a:endParaRPr kumimoji="1" lang="en-US" altLang="zh-CN" baseline="0" dirty="0" smtClean="0"/>
          </a:p>
          <a:p>
            <a:r>
              <a:rPr kumimoji="1" lang="en-US" altLang="zh-CN" baseline="0" dirty="0" smtClean="0"/>
              <a:t>Then we have three groups, Ga, Gb, and </a:t>
            </a:r>
            <a:r>
              <a:rPr kumimoji="1" lang="en-US" altLang="zh-CN" baseline="0" dirty="0" err="1" smtClean="0"/>
              <a:t>Gc</a:t>
            </a:r>
            <a:r>
              <a:rPr kumimoji="1" lang="en-US" altLang="zh-CN" baseline="0" dirty="0" smtClean="0"/>
              <a:t>, each has 10 subcarriers’ estimations. </a:t>
            </a:r>
          </a:p>
          <a:p>
            <a:endParaRPr kumimoji="1" lang="en-US" altLang="zh-CN" baseline="0" dirty="0" smtClean="0"/>
          </a:p>
          <a:p>
            <a:r>
              <a:rPr kumimoji="1" lang="en-US" altLang="zh-CN" baseline="0" dirty="0" smtClean="0"/>
              <a:t>We then further generate two groups, G0= Gb – Ga, and G1 = </a:t>
            </a:r>
            <a:r>
              <a:rPr kumimoji="1" lang="en-US" altLang="zh-CN" baseline="0" dirty="0" err="1" smtClean="0"/>
              <a:t>Gc</a:t>
            </a:r>
            <a:r>
              <a:rPr kumimoji="1" lang="en-US" altLang="zh-CN" baseline="0" dirty="0" smtClean="0"/>
              <a:t> – Gb. </a:t>
            </a:r>
          </a:p>
          <a:p>
            <a:r>
              <a:rPr kumimoji="1" lang="en-US" altLang="zh-CN" baseline="0" dirty="0" smtClean="0"/>
              <a:t>The purpose of subtraction here will be explained later. </a:t>
            </a:r>
          </a:p>
          <a:p>
            <a:endParaRPr kumimoji="1" lang="en-US" altLang="zh-CN" baseline="0" dirty="0" smtClean="0"/>
          </a:p>
          <a:p>
            <a:r>
              <a:rPr kumimoji="1" lang="en-US" altLang="zh-CN" baseline="0" dirty="0" smtClean="0"/>
              <a:t>Finally, the G0 will be the part to represent 0, and G1 will represent 1. </a:t>
            </a: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13</a:t>
            </a:fld>
            <a:endParaRPr lang="zh-CN" altLang="en-US"/>
          </a:p>
        </p:txBody>
      </p:sp>
    </p:spTree>
    <p:extLst>
      <p:ext uri="{BB962C8B-B14F-4D97-AF65-F5344CB8AC3E}">
        <p14:creationId xmlns:p14="http://schemas.microsoft.com/office/powerpoint/2010/main" val="2046136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Since the</a:t>
            </a:r>
            <a:r>
              <a:rPr lang="en-US" altLang="zh-CN" sz="1200" kern="1200" baseline="0" dirty="0" smtClean="0">
                <a:solidFill>
                  <a:schemeClr val="tx1"/>
                </a:solidFill>
                <a:effectLst/>
                <a:latin typeface="+mn-lt"/>
                <a:ea typeface="+mn-ea"/>
                <a:cs typeface="+mn-cs"/>
              </a:rPr>
              <a:t> two parts of a block </a:t>
            </a:r>
            <a:r>
              <a:rPr lang="en-US" altLang="zh-CN" sz="1200" kern="1200" dirty="0" smtClean="0">
                <a:solidFill>
                  <a:schemeClr val="tx1"/>
                </a:solidFill>
                <a:effectLst/>
                <a:latin typeface="+mn-lt"/>
                <a:ea typeface="+mn-ea"/>
                <a:cs typeface="+mn-cs"/>
              </a:rPr>
              <a:t>are two matrices, we leverage singular values to represent their features. </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In particular,</a:t>
            </a:r>
            <a:r>
              <a:rPr kumimoji="1" lang="en-US" altLang="zh-CN" baseline="0" dirty="0" smtClean="0"/>
              <a:t> we </a:t>
            </a:r>
            <a:r>
              <a:rPr lang="en-US" altLang="zh-CN" sz="1200" dirty="0" smtClean="0"/>
              <a:t>use the second </a:t>
            </a:r>
            <a:r>
              <a:rPr lang="en-US" altLang="zh-CN" sz="1200" kern="1200" dirty="0" smtClean="0">
                <a:solidFill>
                  <a:schemeClr val="tx1"/>
                </a:solidFill>
                <a:effectLst/>
                <a:latin typeface="+mn-lt"/>
                <a:ea typeface="+mn-ea"/>
                <a:cs typeface="+mn-cs"/>
              </a:rPr>
              <a:t>singular </a:t>
            </a:r>
            <a:r>
              <a:rPr lang="en-US" altLang="zh-CN" sz="1200" dirty="0" smtClean="0"/>
              <a:t>value in each part as the feature, which are very different between </a:t>
            </a:r>
            <a:r>
              <a:rPr lang="en-US" altLang="zh-CN" sz="1200" i="1" dirty="0" smtClean="0"/>
              <a:t>G</a:t>
            </a:r>
            <a:r>
              <a:rPr lang="en-US" altLang="zh-CN" sz="1200" baseline="30000" dirty="0" smtClean="0"/>
              <a:t>0</a:t>
            </a:r>
            <a:r>
              <a:rPr lang="en-US" altLang="zh-CN" sz="1200" dirty="0" smtClean="0"/>
              <a:t> and </a:t>
            </a:r>
            <a:r>
              <a:rPr lang="en-US" altLang="zh-CN" sz="1200" i="1" dirty="0" smtClean="0"/>
              <a:t>G</a:t>
            </a:r>
            <a:r>
              <a:rPr lang="en-US" altLang="zh-CN" sz="1200" baseline="30000" dirty="0" smtClean="0"/>
              <a:t>1</a:t>
            </a:r>
            <a:r>
              <a:rPr lang="en-US" altLang="zh-CN" sz="1200"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1" dirty="0" smtClean="0"/>
              <a:t>The reason is that </a:t>
            </a:r>
            <a:r>
              <a:rPr lang="en-US" altLang="zh-CN" sz="1200" kern="1200" dirty="0" smtClean="0">
                <a:solidFill>
                  <a:schemeClr val="tx1"/>
                </a:solidFill>
                <a:effectLst/>
                <a:latin typeface="+mn-lt"/>
                <a:ea typeface="+mn-ea"/>
                <a:cs typeface="+mn-cs"/>
              </a:rPr>
              <a:t>According to SVD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a matrix can be re-written as the sum of multiple 1-rank matrix with scale value which equals to singular value.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Based on the analysis of many experiments, it to optimal</a:t>
            </a:r>
            <a:r>
              <a:rPr lang="en-US" altLang="zh-CN" sz="1200" kern="1200" baseline="0" dirty="0" smtClean="0">
                <a:solidFill>
                  <a:schemeClr val="tx1"/>
                </a:solidFill>
                <a:effectLst/>
                <a:latin typeface="+mn-lt"/>
                <a:ea typeface="+mn-ea"/>
                <a:cs typeface="+mn-cs"/>
              </a:rPr>
              <a:t> to use </a:t>
            </a:r>
            <a:r>
              <a:rPr lang="en-US" altLang="zh-CN" sz="1200" kern="1200" dirty="0" smtClean="0">
                <a:solidFill>
                  <a:schemeClr val="tx1"/>
                </a:solidFill>
                <a:effectLst/>
                <a:latin typeface="+mn-lt"/>
                <a:ea typeface="+mn-ea"/>
                <a:cs typeface="+mn-cs"/>
              </a:rPr>
              <a:t>the 2</a:t>
            </a:r>
            <a:r>
              <a:rPr lang="en-US" altLang="zh-CN" sz="1200" kern="1200" baseline="30000" dirty="0" smtClean="0">
                <a:solidFill>
                  <a:schemeClr val="tx1"/>
                </a:solidFill>
                <a:effectLst/>
                <a:latin typeface="+mn-lt"/>
                <a:ea typeface="+mn-ea"/>
                <a:cs typeface="+mn-cs"/>
              </a:rPr>
              <a:t>nd</a:t>
            </a:r>
            <a:r>
              <a:rPr lang="en-US" altLang="zh-CN" sz="1200" kern="1200" dirty="0" smtClean="0">
                <a:solidFill>
                  <a:schemeClr val="tx1"/>
                </a:solidFill>
                <a:effectLst/>
                <a:latin typeface="+mn-lt"/>
                <a:ea typeface="+mn-ea"/>
                <a:cs typeface="+mn-cs"/>
              </a:rPr>
              <a:t> or 3</a:t>
            </a:r>
            <a:r>
              <a:rPr lang="en-US" altLang="zh-CN" sz="1200" kern="1200" baseline="30000" dirty="0" smtClean="0">
                <a:solidFill>
                  <a:schemeClr val="tx1"/>
                </a:solidFill>
                <a:effectLst/>
                <a:latin typeface="+mn-lt"/>
                <a:ea typeface="+mn-ea"/>
                <a:cs typeface="+mn-cs"/>
              </a:rPr>
              <a:t>rd</a:t>
            </a:r>
            <a:r>
              <a:rPr lang="en-US" altLang="zh-CN" sz="1200" kern="1200" dirty="0" smtClean="0">
                <a:solidFill>
                  <a:schemeClr val="tx1"/>
                </a:solidFill>
                <a:effectLst/>
                <a:latin typeface="+mn-lt"/>
                <a:ea typeface="+mn-ea"/>
                <a:cs typeface="+mn-cs"/>
              </a:rPr>
              <a:t> singular values as the feature</a:t>
            </a:r>
            <a:r>
              <a:rPr lang="en-US" altLang="zh-CN" sz="1200" kern="1200" baseline="0" dirty="0" smtClean="0">
                <a:solidFill>
                  <a:schemeClr val="tx1"/>
                </a:solidFill>
                <a:effectLst/>
                <a:latin typeface="+mn-lt"/>
                <a:ea typeface="+mn-ea"/>
                <a:cs typeface="+mn-cs"/>
              </a:rPr>
              <a:t> of a block.</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a:t>
            </a:r>
            <a:r>
              <a:rPr lang="en-US" altLang="zh-CN" sz="1200" kern="1200" baseline="0" dirty="0" smtClean="0">
                <a:solidFill>
                  <a:schemeClr val="tx1"/>
                </a:solidFill>
                <a:effectLst/>
                <a:latin typeface="+mn-lt"/>
                <a:ea typeface="+mn-ea"/>
                <a:cs typeface="+mn-cs"/>
              </a:rPr>
              <a:t> suggests to use the second value in most case.</a:t>
            </a:r>
            <a:r>
              <a:rPr lang="zh-CN" altLang="zh-CN" dirty="0" smtClean="0">
                <a:effectLst/>
              </a:rPr>
              <a:t> </a:t>
            </a:r>
            <a:endParaRPr lang="zh-CN" altLang="en-US" sz="1200" baseline="30000" dirty="0" smtClean="0"/>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14</a:t>
            </a:fld>
            <a:endParaRPr lang="zh-CN" altLang="en-US"/>
          </a:p>
        </p:txBody>
      </p:sp>
    </p:spTree>
    <p:extLst>
      <p:ext uri="{BB962C8B-B14F-4D97-AF65-F5344CB8AC3E}">
        <p14:creationId xmlns:p14="http://schemas.microsoft.com/office/powerpoint/2010/main" val="156198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reason that we use the difference of singular values,</a:t>
            </a:r>
            <a:r>
              <a:rPr lang="en-US" altLang="zh-CN" sz="1200" kern="1200" baseline="0" dirty="0" smtClean="0">
                <a:solidFill>
                  <a:schemeClr val="tx1"/>
                </a:solidFill>
                <a:effectLst/>
                <a:latin typeface="+mn-lt"/>
                <a:ea typeface="+mn-ea"/>
                <a:cs typeface="+mn-cs"/>
              </a:rPr>
              <a:t> say G0 - G1,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is because </a:t>
            </a:r>
            <a:r>
              <a:rPr lang="en-US" altLang="zh-CN" sz="1200" kern="1200" dirty="0" smtClean="0">
                <a:solidFill>
                  <a:schemeClr val="tx1"/>
                </a:solidFill>
                <a:effectLst/>
                <a:latin typeface="+mn-lt"/>
                <a:ea typeface="+mn-ea"/>
                <a:cs typeface="+mn-cs"/>
              </a:rPr>
              <a:t>the distribution of the singular values are non-identity distributed.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As the example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shown in the left figure, if</a:t>
            </a:r>
            <a:r>
              <a:rPr lang="en-US" altLang="zh-CN" sz="1200" kern="1200" baseline="0" dirty="0" smtClean="0">
                <a:solidFill>
                  <a:schemeClr val="tx1"/>
                </a:solidFill>
                <a:effectLst/>
                <a:latin typeface="+mn-lt"/>
                <a:ea typeface="+mn-ea"/>
                <a:cs typeface="+mn-cs"/>
              </a:rPr>
              <a:t> we choose the </a:t>
            </a:r>
            <a:r>
              <a:rPr lang="en-US" altLang="zh-CN" sz="1200" kern="1200" dirty="0" smtClean="0">
                <a:solidFill>
                  <a:schemeClr val="tx1"/>
                </a:solidFill>
                <a:effectLst/>
                <a:latin typeface="+mn-lt"/>
                <a:ea typeface="+mn-ea"/>
                <a:cs typeface="+mn-cs"/>
              </a:rPr>
              <a:t>feature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Eve will</a:t>
            </a:r>
            <a:r>
              <a:rPr lang="en-US" altLang="zh-CN" sz="1200" kern="1200" baseline="0" dirty="0" smtClean="0">
                <a:solidFill>
                  <a:schemeClr val="tx1"/>
                </a:solidFill>
                <a:effectLst/>
                <a:latin typeface="+mn-lt"/>
                <a:ea typeface="+mn-ea"/>
                <a:cs typeface="+mn-cs"/>
              </a:rPr>
              <a:t> be with high probable to guess that the block comes from A </a:t>
            </a:r>
            <a:r>
              <a:rPr lang="en-US" altLang="zh-CN"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Hence, we use the difference between singular values to represent</a:t>
            </a:r>
            <a:r>
              <a:rPr lang="en-US" altLang="zh-CN" sz="1200" kern="1200" baseline="0" dirty="0" smtClean="0">
                <a:solidFill>
                  <a:schemeClr val="tx1"/>
                </a:solidFill>
                <a:effectLst/>
                <a:latin typeface="+mn-lt"/>
                <a:ea typeface="+mn-ea"/>
                <a:cs typeface="+mn-cs"/>
              </a:rPr>
              <a:t> 0 or 1 bit</a:t>
            </a:r>
            <a:r>
              <a:rPr lang="en-US" altLang="zh-CN" sz="1200" kern="1200" dirty="0" smtClean="0">
                <a:solidFill>
                  <a:schemeClr val="tx1"/>
                </a:solidFill>
                <a:effectLst/>
                <a:latin typeface="+mn-lt"/>
                <a:ea typeface="+mn-ea"/>
                <a:cs typeface="+mn-cs"/>
              </a:rPr>
              <a:t>. Fortunately, our experiment shows that they are almost identity distributed.</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15</a:t>
            </a:fld>
            <a:endParaRPr lang="zh-CN" altLang="en-US"/>
          </a:p>
        </p:txBody>
      </p:sp>
    </p:spTree>
    <p:extLst>
      <p:ext uri="{BB962C8B-B14F-4D97-AF65-F5344CB8AC3E}">
        <p14:creationId xmlns:p14="http://schemas.microsoft.com/office/powerpoint/2010/main" val="258628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another challenge emerges—there must be some feature pairs are too close to distinguish. For example, the left picture denotes some groups of feature denotes “0” and “1”. The features of 4</a:t>
            </a:r>
            <a:r>
              <a:rPr lang="en-US" altLang="zh-CN" sz="1200" kern="1200" baseline="30000" dirty="0" smtClean="0">
                <a:solidFill>
                  <a:schemeClr val="tx1"/>
                </a:solidFill>
                <a:effectLst/>
                <a:latin typeface="+mn-lt"/>
                <a:ea typeface="+mn-ea"/>
                <a:cs typeface="+mn-cs"/>
              </a:rPr>
              <a:t>th</a:t>
            </a:r>
            <a:r>
              <a:rPr lang="en-US" altLang="zh-CN" sz="1200" kern="1200" dirty="0" smtClean="0">
                <a:solidFill>
                  <a:schemeClr val="tx1"/>
                </a:solidFill>
                <a:effectLst/>
                <a:latin typeface="+mn-lt"/>
                <a:ea typeface="+mn-ea"/>
                <a:cs typeface="+mn-cs"/>
              </a:rPr>
              <a:t> group are too similar that Bob may </a:t>
            </a:r>
            <a:r>
              <a:rPr lang="en-US" altLang="zh-CN" sz="1200" kern="1200" dirty="0" err="1" smtClean="0">
                <a:solidFill>
                  <a:schemeClr val="tx1"/>
                </a:solidFill>
                <a:effectLst/>
                <a:latin typeface="+mn-lt"/>
                <a:ea typeface="+mn-ea"/>
                <a:cs typeface="+mn-cs"/>
              </a:rPr>
              <a:t>mis</a:t>
            </a:r>
            <a:r>
              <a:rPr lang="en-US" altLang="zh-CN" sz="1200" kern="1200" dirty="0" smtClean="0">
                <a:solidFill>
                  <a:schemeClr val="tx1"/>
                </a:solidFill>
                <a:effectLst/>
                <a:latin typeface="+mn-lt"/>
                <a:ea typeface="+mn-ea"/>
                <a:cs typeface="+mn-cs"/>
              </a:rPr>
              <a:t>-match when Alice use this group to deliver key. To solve</a:t>
            </a:r>
            <a:r>
              <a:rPr lang="en-US" altLang="zh-CN" sz="1200" kern="1200" baseline="0" dirty="0" smtClean="0">
                <a:solidFill>
                  <a:schemeClr val="tx1"/>
                </a:solidFill>
                <a:effectLst/>
                <a:latin typeface="+mn-lt"/>
                <a:ea typeface="+mn-ea"/>
                <a:cs typeface="+mn-cs"/>
              </a:rPr>
              <a:t> this problem</a:t>
            </a:r>
            <a:r>
              <a:rPr lang="en-US" altLang="zh-CN" sz="1200" kern="1200" dirty="0" smtClean="0">
                <a:solidFill>
                  <a:schemeClr val="tx1"/>
                </a:solidFill>
                <a:effectLst/>
                <a:latin typeface="+mn-lt"/>
                <a:ea typeface="+mn-ea"/>
                <a:cs typeface="+mn-cs"/>
              </a:rPr>
              <a:t>, we use K-M algorithm to re-match the group to achieve max weight matching</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as shown in the right picture. We see that the mean and minimum distance between different groups is enlarged significantly.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16</a:t>
            </a:fld>
            <a:endParaRPr lang="zh-CN" altLang="en-US"/>
          </a:p>
        </p:txBody>
      </p:sp>
    </p:spTree>
    <p:extLst>
      <p:ext uri="{BB962C8B-B14F-4D97-AF65-F5344CB8AC3E}">
        <p14:creationId xmlns:p14="http://schemas.microsoft.com/office/powerpoint/2010/main" val="249400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 will </a:t>
            </a:r>
            <a:r>
              <a:rPr lang="en-US" altLang="zh-CN" sz="1200" b="0" i="0" u="none" strike="noStrike" kern="1200" baseline="0" dirty="0" smtClean="0">
                <a:solidFill>
                  <a:schemeClr val="tx1"/>
                </a:solidFill>
                <a:latin typeface="+mn-lt"/>
                <a:ea typeface="+mn-ea"/>
                <a:cs typeface="+mn-cs"/>
              </a:rPr>
              <a:t>discuss and analyze the security and efficiency of TDS.</a:t>
            </a: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17</a:t>
            </a:fld>
            <a:endParaRPr lang="zh-CN" altLang="en-US"/>
          </a:p>
        </p:txBody>
      </p:sp>
    </p:spTree>
    <p:extLst>
      <p:ext uri="{BB962C8B-B14F-4D97-AF65-F5344CB8AC3E}">
        <p14:creationId xmlns:p14="http://schemas.microsoft.com/office/powerpoint/2010/main" val="152560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18</a:t>
            </a:fld>
            <a:endParaRPr lang="zh-CN" altLang="en-US"/>
          </a:p>
        </p:txBody>
      </p:sp>
    </p:spTree>
    <p:extLst>
      <p:ext uri="{BB962C8B-B14F-4D97-AF65-F5344CB8AC3E}">
        <p14:creationId xmlns:p14="http://schemas.microsoft.com/office/powerpoint/2010/main" val="400223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19</a:t>
            </a:fld>
            <a:endParaRPr lang="zh-CN" altLang="en-US"/>
          </a:p>
        </p:txBody>
      </p:sp>
    </p:spTree>
    <p:extLst>
      <p:ext uri="{BB962C8B-B14F-4D97-AF65-F5344CB8AC3E}">
        <p14:creationId xmlns:p14="http://schemas.microsoft.com/office/powerpoint/2010/main" val="207795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is the outline</a:t>
            </a:r>
            <a:r>
              <a:rPr lang="en-US" altLang="zh-CN" sz="1200" kern="1200" baseline="0" dirty="0" smtClean="0">
                <a:solidFill>
                  <a:schemeClr val="tx1"/>
                </a:solidFill>
                <a:effectLst/>
                <a:latin typeface="+mn-lt"/>
                <a:ea typeface="+mn-ea"/>
                <a:cs typeface="+mn-cs"/>
              </a:rPr>
              <a:t> of today’s </a:t>
            </a:r>
            <a:r>
              <a:rPr lang="en-US" altLang="zh-CN" sz="1200" kern="1200" dirty="0" smtClean="0">
                <a:solidFill>
                  <a:schemeClr val="tx1"/>
                </a:solidFill>
                <a:effectLst/>
                <a:latin typeface="+mn-lt"/>
                <a:ea typeface="+mn-ea"/>
                <a:cs typeface="+mn-cs"/>
              </a:rPr>
              <a:t>presentation. First,</a:t>
            </a:r>
            <a:r>
              <a:rPr lang="en-US" altLang="zh-CN" sz="1200" kern="1200" baseline="0" dirty="0" smtClean="0">
                <a:solidFill>
                  <a:schemeClr val="tx1"/>
                </a:solidFill>
                <a:effectLst/>
                <a:latin typeface="+mn-lt"/>
                <a:ea typeface="+mn-ea"/>
                <a:cs typeface="+mn-cs"/>
              </a:rPr>
              <a:t> I would like to introduce the background of this work. </a:t>
            </a:r>
            <a:endParaRPr kumimoji="1" lang="zh-CN" altLang="en-US" dirty="0" smtClean="0"/>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2</a:t>
            </a:fld>
            <a:endParaRPr lang="zh-CN" altLang="en-US"/>
          </a:p>
        </p:txBody>
      </p:sp>
    </p:spTree>
    <p:extLst>
      <p:ext uri="{BB962C8B-B14F-4D97-AF65-F5344CB8AC3E}">
        <p14:creationId xmlns:p14="http://schemas.microsoft.com/office/powerpoint/2010/main" val="117792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28588" indent="-128588">
              <a:spcBef>
                <a:spcPts val="450"/>
              </a:spcBef>
              <a:buFont typeface="Arial" panose="020B0604020202020204" pitchFamily="34" charset="0"/>
              <a:buChar char="•"/>
            </a:pPr>
            <a:r>
              <a:rPr lang="en-US" altLang="zh-CN" dirty="0" smtClean="0"/>
              <a:t>After introduce the details of TDS, I</a:t>
            </a:r>
            <a:r>
              <a:rPr lang="en-US" altLang="zh-CN" baseline="0" dirty="0" smtClean="0"/>
              <a:t> will </a:t>
            </a:r>
            <a:r>
              <a:rPr lang="en-US" altLang="zh-CN" sz="1200" b="0" i="0" u="none" strike="noStrike" kern="1200" baseline="0" dirty="0" smtClean="0">
                <a:solidFill>
                  <a:schemeClr val="tx1"/>
                </a:solidFill>
                <a:latin typeface="+mn-lt"/>
                <a:ea typeface="+mn-ea"/>
                <a:cs typeface="+mn-cs"/>
              </a:rPr>
              <a:t>present the prototype implementation, experiment setup, and performance evaluation of our system. In our prototype, Antennas of Alice, Bob and Calvin are located in less than 5cm distance, while Eve is deployed at least 25cm away from Alice. </a:t>
            </a:r>
            <a:r>
              <a:rPr lang="en-US" altLang="zh-CN" sz="1200" kern="1600" spc="8" dirty="0" smtClean="0">
                <a:solidFill>
                  <a:schemeClr val="bg1"/>
                </a:solidFill>
              </a:rPr>
              <a:t>As the AP, Peter broadcasts beacons every 50ms. </a:t>
            </a:r>
            <a:r>
              <a:rPr lang="en-US" altLang="zh-CN" sz="1200" spc="8" dirty="0" smtClean="0">
                <a:solidFill>
                  <a:schemeClr val="bg1"/>
                </a:solidFill>
              </a:rPr>
              <a:t>Alice broadcasts Timing Synchronization Function (TSF) timestamp to synchronize all legitimate devices within 25 microseconds. We setup four</a:t>
            </a:r>
            <a:r>
              <a:rPr lang="en-US" altLang="zh-CN" sz="1200" spc="8" baseline="0" dirty="0" smtClean="0">
                <a:solidFill>
                  <a:schemeClr val="bg1"/>
                </a:solidFill>
              </a:rPr>
              <a:t> different scenarios as shown in the table.</a:t>
            </a:r>
            <a:endParaRPr lang="zh-CN" altLang="en-US" sz="1200" spc="8" dirty="0" smtClean="0">
              <a:solidFill>
                <a:schemeClr val="bg1"/>
              </a:solidFill>
            </a:endParaRP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20</a:t>
            </a:fld>
            <a:endParaRPr lang="zh-CN" altLang="en-US"/>
          </a:p>
        </p:txBody>
      </p:sp>
    </p:spTree>
    <p:extLst>
      <p:ext uri="{BB962C8B-B14F-4D97-AF65-F5344CB8AC3E}">
        <p14:creationId xmlns:p14="http://schemas.microsoft.com/office/powerpoint/2010/main" val="175635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Since the</a:t>
            </a:r>
            <a:r>
              <a:rPr lang="en-US" altLang="zh-CN" baseline="0" dirty="0" smtClean="0"/>
              <a:t> distribution of 0/1 feature </a:t>
            </a:r>
            <a:r>
              <a:rPr lang="en-US" altLang="zh-CN" sz="1200" b="0" i="0" kern="1200" dirty="0" smtClean="0">
                <a:solidFill>
                  <a:schemeClr val="tx1"/>
                </a:solidFill>
                <a:effectLst/>
                <a:latin typeface="+mn-lt"/>
                <a:ea typeface="+mn-ea"/>
                <a:cs typeface="+mn-cs"/>
              </a:rPr>
              <a:t> influences the security of whole system, we</a:t>
            </a:r>
            <a:r>
              <a:rPr lang="en-US" altLang="zh-CN" sz="1200" b="0" i="0" kern="1200" baseline="0" dirty="0" smtClean="0">
                <a:solidFill>
                  <a:schemeClr val="tx1"/>
                </a:solidFill>
                <a:effectLst/>
                <a:latin typeface="+mn-lt"/>
                <a:ea typeface="+mn-ea"/>
                <a:cs typeface="+mn-cs"/>
              </a:rPr>
              <a:t> will evaluate it firstly. From the left figure, we can see that </a:t>
            </a:r>
            <a:r>
              <a:rPr lang="en-US" altLang="zh-CN" sz="1200" kern="1600" spc="8" dirty="0" smtClean="0"/>
              <a:t>the distributions in different scenarios are slightly different. In the same scenario, 0</a:t>
            </a:r>
            <a:r>
              <a:rPr lang="zh-CN" altLang="en-US" sz="1200" kern="1600" spc="8" dirty="0" smtClean="0"/>
              <a:t> </a:t>
            </a:r>
            <a:r>
              <a:rPr lang="en-US" altLang="zh-CN" sz="1200" kern="1600" spc="8" dirty="0" smtClean="0"/>
              <a:t>and</a:t>
            </a:r>
            <a:r>
              <a:rPr lang="zh-CN" altLang="en-US" sz="1200" kern="1600" spc="8" dirty="0" smtClean="0"/>
              <a:t> </a:t>
            </a:r>
            <a:r>
              <a:rPr lang="en-US" altLang="zh-CN" sz="1200" kern="1600" spc="8" dirty="0" smtClean="0"/>
              <a:t>1</a:t>
            </a:r>
            <a:r>
              <a:rPr lang="zh-CN" altLang="en-US" sz="1200" kern="1600" spc="8" dirty="0" smtClean="0"/>
              <a:t> </a:t>
            </a:r>
            <a:r>
              <a:rPr lang="en-US" altLang="zh-CN" sz="1200" kern="1600" spc="8" dirty="0" smtClean="0"/>
              <a:t>have extremely similar distributions. The right figure show that t</a:t>
            </a:r>
            <a:r>
              <a:rPr lang="en-US" altLang="zh-CN" sz="1200" dirty="0" smtClean="0"/>
              <a:t>he differences for original 0/1 pair are nearly a linear distribution. There are about 9% pairs with the differences less than 10. We introduce a filtered perfect matching method to filter the pairs with small differentiation.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600" spc="8" dirty="0" smtClean="0"/>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21</a:t>
            </a:fld>
            <a:endParaRPr lang="zh-CN" altLang="en-US"/>
          </a:p>
        </p:txBody>
      </p:sp>
    </p:spTree>
    <p:extLst>
      <p:ext uri="{BB962C8B-B14F-4D97-AF65-F5344CB8AC3E}">
        <p14:creationId xmlns:p14="http://schemas.microsoft.com/office/powerpoint/2010/main" val="121456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Authentication distance </a:t>
            </a:r>
            <a:r>
              <a:rPr lang="en-US" altLang="zh-CN" sz="1200" b="0" i="0" kern="1200" dirty="0" smtClean="0">
                <a:solidFill>
                  <a:schemeClr val="tx1"/>
                </a:solidFill>
                <a:effectLst/>
                <a:latin typeface="+mn-lt"/>
                <a:ea typeface="+mn-ea"/>
                <a:cs typeface="+mn-cs"/>
              </a:rPr>
              <a:t>directly impacts the usability of our method. Our</a:t>
            </a:r>
            <a:r>
              <a:rPr lang="en-US" altLang="zh-CN" sz="1200" b="0" i="0" kern="1200" baseline="0" dirty="0" smtClean="0">
                <a:solidFill>
                  <a:schemeClr val="tx1"/>
                </a:solidFill>
                <a:effectLst/>
                <a:latin typeface="+mn-lt"/>
                <a:ea typeface="+mn-ea"/>
                <a:cs typeface="+mn-cs"/>
              </a:rPr>
              <a:t> goal is to increase the authentication distance as long as possible. This figure compares the performance between TDS and </a:t>
            </a:r>
            <a:r>
              <a:rPr lang="en-US" altLang="zh-CN" sz="1200" dirty="0" err="1" smtClean="0"/>
              <a:t>ProxiMate</a:t>
            </a:r>
            <a:r>
              <a:rPr lang="en-US" altLang="zh-CN" sz="1200" dirty="0" smtClean="0"/>
              <a:t>.</a:t>
            </a:r>
            <a:r>
              <a:rPr lang="en-US" altLang="zh-CN" sz="1200" baseline="0" dirty="0" smtClean="0"/>
              <a:t> </a:t>
            </a:r>
            <a:r>
              <a:rPr lang="en-US" altLang="zh-CN" sz="1200" b="0" i="0" kern="1200" dirty="0" smtClean="0">
                <a:solidFill>
                  <a:schemeClr val="tx1"/>
                </a:solidFill>
                <a:effectLst/>
                <a:latin typeface="+mn-lt"/>
                <a:ea typeface="+mn-ea"/>
                <a:cs typeface="+mn-cs"/>
              </a:rPr>
              <a:t>Obviously, e</a:t>
            </a:r>
            <a:r>
              <a:rPr lang="en-US" altLang="zh-CN" sz="1200" dirty="0" smtClean="0"/>
              <a:t>ven if the distance of two device antennas is 1cm, the bit error rate of </a:t>
            </a:r>
            <a:r>
              <a:rPr lang="en-US" altLang="zh-CN" sz="1200" dirty="0" err="1" smtClean="0"/>
              <a:t>ProxiMate</a:t>
            </a:r>
            <a:r>
              <a:rPr lang="en-US" altLang="zh-CN" sz="1200" dirty="0" smtClean="0"/>
              <a:t> is about 5%-10%. For TDS, when the distance is less than 3cm, the mismatch rate of TDS is 0 for outdoor environments and &lt; 0.015 for indoor environments. When the distance is 5cm, the mismatch rate of TDS is still smaller than 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22</a:t>
            </a:fld>
            <a:endParaRPr lang="zh-CN" altLang="en-US"/>
          </a:p>
        </p:txBody>
      </p:sp>
    </p:spTree>
    <p:extLst>
      <p:ext uri="{BB962C8B-B14F-4D97-AF65-F5344CB8AC3E}">
        <p14:creationId xmlns:p14="http://schemas.microsoft.com/office/powerpoint/2010/main" val="151488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 the feature is extracted</a:t>
            </a:r>
            <a:r>
              <a:rPr lang="en-US" altLang="zh-CN" baseline="0" dirty="0" smtClean="0"/>
              <a:t> from the public </a:t>
            </a:r>
            <a:r>
              <a:rPr lang="en-US" altLang="zh-CN" baseline="0" dirty="0" err="1" smtClean="0"/>
              <a:t>wifi</a:t>
            </a:r>
            <a:r>
              <a:rPr lang="en-US" altLang="zh-CN" baseline="0" dirty="0" smtClean="0"/>
              <a:t> source, attacker can </a:t>
            </a:r>
            <a:r>
              <a:rPr lang="en-US" altLang="zh-CN" sz="1200" b="0" i="0" u="none" strike="noStrike" kern="1200" baseline="0" dirty="0" smtClean="0">
                <a:solidFill>
                  <a:schemeClr val="tx1"/>
                </a:solidFill>
                <a:latin typeface="+mn-lt"/>
                <a:ea typeface="+mn-ea"/>
                <a:cs typeface="+mn-cs"/>
              </a:rPr>
              <a:t>perform some deliberately planned movements to affect the channel and the feature. </a:t>
            </a:r>
            <a:r>
              <a:rPr lang="en-US" altLang="zh-CN" sz="1200" kern="1200" dirty="0" smtClean="0">
                <a:solidFill>
                  <a:schemeClr val="tx1"/>
                </a:solidFill>
                <a:effectLst/>
                <a:latin typeface="+mn-lt"/>
                <a:ea typeface="+mn-ea"/>
                <a:cs typeface="+mn-cs"/>
              </a:rPr>
              <a:t>The variations of extracted bits by TDS are independent of the blocking pattern. It is because TDS do not rely on the channel condition to generate keys. Therefore, an attacker cannot infer the pattern of the secret bits by TDS based on his interference pattern. The right figure compares the distribution of delivering value with/without predictable channel attack. It reveals that the features represented 0s and 1s are almost identically distributed regardless of predictable channel attack. This is because that the block allocation sufficiently diffuse and confuse the CSI measurements. More interesting, the distribution range of 0’ feature grows wider, since the predictable channel attack introduce more variance of measurements. It increases the difference between the features of 0 and 1 for each bit, which improves fault-tolerance of S-box. Therefore, TDS can effectively defend against predictable channel attacks.</a:t>
            </a:r>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23</a:t>
            </a:fld>
            <a:endParaRPr lang="zh-CN" altLang="en-US"/>
          </a:p>
        </p:txBody>
      </p:sp>
    </p:spTree>
    <p:extLst>
      <p:ext uri="{BB962C8B-B14F-4D97-AF65-F5344CB8AC3E}">
        <p14:creationId xmlns:p14="http://schemas.microsoft.com/office/powerpoint/2010/main" val="419149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Besides authentication, TDS</a:t>
            </a:r>
            <a:r>
              <a:rPr lang="en-US" altLang="zh-CN" baseline="0" dirty="0" smtClean="0"/>
              <a:t> can also used for secrete key extraction.  For this kind of application, Alice and Bob ping each other to </a:t>
            </a:r>
            <a:r>
              <a:rPr lang="en-US" altLang="zh-CN" sz="1200" b="0" i="0" u="none" strike="noStrike" kern="1200" baseline="0" dirty="0" smtClean="0">
                <a:solidFill>
                  <a:schemeClr val="tx1"/>
                </a:solidFill>
                <a:latin typeface="+mn-lt"/>
                <a:ea typeface="+mn-ea"/>
                <a:cs typeface="+mn-cs"/>
              </a:rPr>
              <a:t>establish a common cryptographic key based on Reciprocity of Radio Wave Propagation. We compare the performance among TDS and state-of-the-art RF-based approaches. </a:t>
            </a:r>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24</a:t>
            </a:fld>
            <a:endParaRPr lang="zh-CN" altLang="en-US"/>
          </a:p>
        </p:txBody>
      </p:sp>
    </p:spTree>
    <p:extLst>
      <p:ext uri="{BB962C8B-B14F-4D97-AF65-F5344CB8AC3E}">
        <p14:creationId xmlns:p14="http://schemas.microsoft.com/office/powerpoint/2010/main" val="2962438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Finally,</a:t>
            </a:r>
            <a:r>
              <a:rPr lang="en-US" altLang="zh-CN" baseline="0" dirty="0" smtClean="0"/>
              <a:t> I will conclude our work. </a:t>
            </a:r>
            <a:r>
              <a:rPr lang="en-US" altLang="zh-CN" sz="1200" dirty="0" smtClean="0">
                <a:solidFill>
                  <a:schemeClr val="tx2"/>
                </a:solidFill>
              </a:rPr>
              <a:t>We propose a similarity-based symmetric encryption</a:t>
            </a:r>
            <a:r>
              <a:rPr lang="zh-CN" altLang="en-US" sz="1200" dirty="0" smtClean="0">
                <a:solidFill>
                  <a:schemeClr val="tx2"/>
                </a:solidFill>
              </a:rPr>
              <a:t> </a:t>
            </a:r>
            <a:r>
              <a:rPr lang="en-US" altLang="zh-CN" sz="1200" dirty="0" smtClean="0">
                <a:solidFill>
                  <a:schemeClr val="tx2"/>
                </a:solidFill>
              </a:rPr>
              <a:t>protocol</a:t>
            </a:r>
            <a:r>
              <a:rPr lang="zh-CN" altLang="en-US" sz="1200" dirty="0" smtClean="0">
                <a:solidFill>
                  <a:schemeClr val="tx2"/>
                </a:solidFill>
              </a:rPr>
              <a:t> </a:t>
            </a:r>
            <a:r>
              <a:rPr lang="en-US" altLang="zh-CN" sz="1200" dirty="0" smtClean="0">
                <a:solidFill>
                  <a:schemeClr val="tx2"/>
                </a:solidFill>
              </a:rPr>
              <a:t>to</a:t>
            </a:r>
            <a:r>
              <a:rPr lang="zh-CN" altLang="en-US" sz="1200" dirty="0" smtClean="0">
                <a:solidFill>
                  <a:schemeClr val="tx2"/>
                </a:solidFill>
              </a:rPr>
              <a:t> </a:t>
            </a:r>
            <a:r>
              <a:rPr lang="en-US" altLang="zh-CN" sz="1200" dirty="0" smtClean="0">
                <a:solidFill>
                  <a:schemeClr val="tx2"/>
                </a:solidFill>
              </a:rPr>
              <a:t>achieve</a:t>
            </a:r>
            <a:r>
              <a:rPr lang="zh-CN" altLang="en-US" sz="1200" dirty="0" smtClean="0">
                <a:solidFill>
                  <a:schemeClr val="tx2"/>
                </a:solidFill>
              </a:rPr>
              <a:t> </a:t>
            </a:r>
            <a:r>
              <a:rPr lang="en-US" altLang="zh-CN" sz="1200" dirty="0" smtClean="0">
                <a:solidFill>
                  <a:schemeClr val="tx2"/>
                </a:solidFill>
              </a:rPr>
              <a:t>fast D2D authentication</a:t>
            </a:r>
            <a:r>
              <a:rPr lang="zh-CN" altLang="en-US" sz="1200" dirty="0" smtClean="0">
                <a:solidFill>
                  <a:schemeClr val="tx2"/>
                </a:solidFill>
              </a:rPr>
              <a:t> </a:t>
            </a:r>
            <a:r>
              <a:rPr lang="en-US" altLang="zh-CN" sz="1200" dirty="0" smtClean="0">
                <a:solidFill>
                  <a:schemeClr val="tx2"/>
                </a:solidFill>
              </a:rPr>
              <a:t>using</a:t>
            </a:r>
            <a:r>
              <a:rPr lang="zh-CN" altLang="en-US" sz="1200" dirty="0" smtClean="0">
                <a:solidFill>
                  <a:schemeClr val="tx2"/>
                </a:solidFill>
              </a:rPr>
              <a:t> </a:t>
            </a:r>
            <a:r>
              <a:rPr lang="en-US" altLang="zh-CN" sz="1200" dirty="0" smtClean="0">
                <a:solidFill>
                  <a:schemeClr val="tx2"/>
                </a:solidFill>
              </a:rPr>
              <a:t>CSI. </a:t>
            </a:r>
            <a:r>
              <a:rPr lang="en-US" altLang="zh-CN" sz="1200" dirty="0" smtClean="0"/>
              <a:t>TDS </a:t>
            </a:r>
            <a:r>
              <a:rPr lang="en-US" altLang="zh-CN" sz="1200" dirty="0" smtClean="0">
                <a:solidFill>
                  <a:srgbClr val="232323"/>
                </a:solidFill>
              </a:rPr>
              <a:t>uses substitution-based </a:t>
            </a:r>
            <a:r>
              <a:rPr lang="en-US" altLang="zh-CN" sz="1200" dirty="0" smtClean="0"/>
              <a:t>confidential bits</a:t>
            </a:r>
            <a:r>
              <a:rPr lang="en-US" altLang="zh-CN" sz="1200" dirty="0" smtClean="0">
                <a:solidFill>
                  <a:srgbClr val="232323"/>
                </a:solidFill>
              </a:rPr>
              <a:t> delivery instead of quantization-based key extraction. </a:t>
            </a:r>
            <a:r>
              <a:rPr lang="en-US" altLang="zh-CN" sz="1200" dirty="0" smtClean="0"/>
              <a:t>It can be used to transmit any information, including self-generated session keys. The proposed similarity-based block feature matching mechanism significantly improves fault tolerance and increases the authentication distance from 0.1λ to 0.5λ, approaching the distance upper bound for small-scale fading. TDS only takes a couple of seconds to make devices agree on a 256-bit secret key with high entropy.</a:t>
            </a:r>
            <a:endParaRPr lang="zh-CN"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rgbClr val="23232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rgbClr val="23232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chemeClr val="tx2"/>
              </a:solidFill>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26</a:t>
            </a:fld>
            <a:endParaRPr lang="zh-CN" altLang="en-US"/>
          </a:p>
        </p:txBody>
      </p:sp>
    </p:spTree>
    <p:extLst>
      <p:ext uri="{BB962C8B-B14F-4D97-AF65-F5344CB8AC3E}">
        <p14:creationId xmlns:p14="http://schemas.microsoft.com/office/powerpoint/2010/main" val="354462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With the popularity of mobile devices, wireless device-to-device communication is playing important roles for many emerging applications, including online payments, gaming, and social networks.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Hence the authentication and key agreement among mobile devices is critical for securing such interactions.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Imagine there is a number of people meeting in this year’s CCS. They are strange to each other. But they have a nice conversation. Then they want to add each other as friends over the social Apps, such as WhatsApp Messenger or WeChat. This task would be difficult because those people do not have trusted basis or connections.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However, they can be physically close to each other, for example, sitting around a table.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Therefore, if there is an authentication mechanism allowing nearby people to trust each other and share a secret key, we can easily achieve the objective.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3</a:t>
            </a:fld>
            <a:endParaRPr lang="zh-CN" altLang="en-US"/>
          </a:p>
        </p:txBody>
      </p:sp>
    </p:spTree>
    <p:extLst>
      <p:ext uri="{BB962C8B-B14F-4D97-AF65-F5344CB8AC3E}">
        <p14:creationId xmlns:p14="http://schemas.microsoft.com/office/powerpoint/2010/main" val="219205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Recently, researchers have made extensive efforts in the device authentication and key agreement. The essential goal of those works is to reduce the amount of user interactions required for manual key assignment and delivery.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mainstream method is to leverage the  physical proximity. Because of the common radio environment, the devices can prove their identities to others, and use the common environment to generate a same secure key.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 this way, we do not need trustworthy authority to setup keys and complicated high-level key distribution schemes.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However, the main limitations of the previous works is the slow speed of key generation and high error rate. They usually require holding two devices in a physical proximity for even several MINUTES before communication. It is obviously inconvenient in most applications.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These solutions are also hardly to expand to more than two devices. Last but not the least, some of them are vulnerable to various attacks, such as a man-in-the-middle attack and identity spoofing attack.</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4</a:t>
            </a:fld>
            <a:endParaRPr lang="zh-CN" altLang="en-US"/>
          </a:p>
        </p:txBody>
      </p:sp>
    </p:spTree>
    <p:extLst>
      <p:ext uri="{BB962C8B-B14F-4D97-AF65-F5344CB8AC3E}">
        <p14:creationId xmlns:p14="http://schemas.microsoft.com/office/powerpoint/2010/main" val="303138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goal of our system is to share information among users nearby using </a:t>
            </a:r>
            <a:r>
              <a:rPr lang="en-US" altLang="zh-CN" sz="1200" kern="1200" dirty="0" err="1" smtClean="0">
                <a:solidFill>
                  <a:schemeClr val="tx1"/>
                </a:solidFill>
                <a:effectLst/>
                <a:latin typeface="+mn-lt"/>
                <a:ea typeface="+mn-ea"/>
                <a:cs typeface="+mn-cs"/>
              </a:rPr>
              <a:t>wifi</a:t>
            </a:r>
            <a:r>
              <a:rPr lang="en-US" altLang="zh-CN" sz="1200" kern="1200" dirty="0" smtClean="0">
                <a:solidFill>
                  <a:schemeClr val="tx1"/>
                </a:solidFill>
                <a:effectLst/>
                <a:latin typeface="+mn-lt"/>
                <a:ea typeface="+mn-ea"/>
                <a:cs typeface="+mn-cs"/>
              </a:rPr>
              <a:t>, without human intervention,</a:t>
            </a:r>
            <a:r>
              <a:rPr lang="en-US" altLang="zh-CN" sz="1200" kern="1200" baseline="0" dirty="0" smtClean="0">
                <a:solidFill>
                  <a:schemeClr val="tx1"/>
                </a:solidFill>
                <a:effectLst/>
                <a:latin typeface="+mn-lt"/>
                <a:ea typeface="+mn-ea"/>
                <a:cs typeface="+mn-cs"/>
              </a:rPr>
              <a:t> and to achieve </a:t>
            </a:r>
            <a:r>
              <a:rPr lang="en-US" altLang="zh-CN" sz="1200" kern="1200" dirty="0" smtClean="0">
                <a:solidFill>
                  <a:schemeClr val="tx1"/>
                </a:solidFill>
                <a:effectLst/>
                <a:latin typeface="+mn-lt"/>
                <a:ea typeface="+mn-ea"/>
                <a:cs typeface="+mn-cs"/>
              </a:rPr>
              <a:t>good performance in both safety and efficiency.</a:t>
            </a:r>
            <a:endParaRPr lang="zh-CN" altLang="zh-CN" sz="1200" kern="1200" dirty="0" smtClean="0">
              <a:solidFill>
                <a:schemeClr val="tx1"/>
              </a:solidFill>
              <a:effectLst/>
              <a:latin typeface="+mn-lt"/>
              <a:ea typeface="+mn-ea"/>
              <a:cs typeface="+mn-cs"/>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5</a:t>
            </a:fld>
            <a:endParaRPr lang="zh-CN" altLang="en-US"/>
          </a:p>
        </p:txBody>
      </p:sp>
    </p:spTree>
    <p:extLst>
      <p:ext uri="{BB962C8B-B14F-4D97-AF65-F5344CB8AC3E}">
        <p14:creationId xmlns:p14="http://schemas.microsoft.com/office/powerpoint/2010/main" val="275736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this work, we design and implement an authentication and key agreement protocol for mobile devices with instant and robust key agreement.</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We assume that multiple legitimate users, for instance Alice, Bob, and Calvin, are interested in securely exchanging their private information. They are able to communicate via Wi-Fi devices, say their cellphones. They have no prior shared secret. </a:t>
            </a:r>
          </a:p>
          <a:p>
            <a:r>
              <a:rPr lang="en-US" altLang="zh-CN" sz="1200" kern="1200" dirty="0" smtClean="0">
                <a:solidFill>
                  <a:schemeClr val="tx1"/>
                </a:solidFill>
                <a:effectLst/>
                <a:latin typeface="+mn-lt"/>
                <a:ea typeface="+mn-ea"/>
                <a:cs typeface="+mn-cs"/>
              </a:rPr>
              <a:t>To perform the key agreement, they put their devices in physical proximity such that the distance between any two device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 less than an authentication distance (0.4λ ≈ 5cm@2.4GHz where λ is the wavelength). A malicious device, say Eve, is located beyond a safe distance (λ ≈ 12.5cm for Wi-Fi) to Alice. If Eve moves into the safe distance, it will be easily seen by the legitimate users, Alice and Bob. </a:t>
            </a:r>
          </a:p>
          <a:p>
            <a:r>
              <a:rPr lang="en-US" altLang="zh-CN" sz="1200" kern="1200" dirty="0" smtClean="0">
                <a:solidFill>
                  <a:schemeClr val="tx1"/>
                </a:solidFill>
                <a:effectLst/>
                <a:latin typeface="+mn-lt"/>
                <a:ea typeface="+mn-ea"/>
                <a:cs typeface="+mn-cs"/>
              </a:rPr>
              <a:t>Alice, Bob, Calvin and Eve can hear a public wireless source Peter.</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Eve can sense the wireless environment, inject new traffics, and replay packets. Eve can perform various attacks including spoofing, eavesdropping, and man in-the-middle. Due to physical proximity, Alice, Bob and Calvin can share common random source and generate secret key. While Eve cannot obtain any information beyond such a distance.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6</a:t>
            </a:fld>
            <a:endParaRPr lang="zh-CN" altLang="en-US"/>
          </a:p>
        </p:txBody>
      </p:sp>
    </p:spTree>
    <p:extLst>
      <p:ext uri="{BB962C8B-B14F-4D97-AF65-F5344CB8AC3E}">
        <p14:creationId xmlns:p14="http://schemas.microsoft.com/office/powerpoint/2010/main" val="57292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Here, a question raises: what random resource we should use.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 current </a:t>
            </a:r>
            <a:r>
              <a:rPr lang="en-US" altLang="zh-CN" sz="1200" kern="1200" dirty="0" err="1" smtClean="0">
                <a:solidFill>
                  <a:schemeClr val="tx1"/>
                </a:solidFill>
                <a:effectLst/>
                <a:latin typeface="+mn-lt"/>
                <a:ea typeface="+mn-ea"/>
                <a:cs typeface="+mn-cs"/>
              </a:rPr>
              <a:t>WiFi</a:t>
            </a:r>
            <a:r>
              <a:rPr lang="en-US" altLang="zh-CN" sz="1200" kern="1200" dirty="0" smtClean="0">
                <a:solidFill>
                  <a:schemeClr val="tx1"/>
                </a:solidFill>
                <a:effectLst/>
                <a:latin typeface="+mn-lt"/>
                <a:ea typeface="+mn-ea"/>
                <a:cs typeface="+mn-cs"/>
              </a:rPr>
              <a:t> system, CSI is channel state information available from Orthogonal Frequency Division Multiplexing (OFDM) of the current Wi-Fi standard.</a:t>
            </a:r>
            <a:r>
              <a:rPr lang="en-US" altLang="zh-CN" sz="1200" kern="1200" baseline="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Recent research suggests that CSI has good decorrelation and reciprocity properties.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 the left figure, the X, Y axis denote the packet index and CSI amplitudes, respectively. ,</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Since Alice and Bob are located less than half wavelength, We can see that, their CSI amplitudes are highly</a:t>
            </a:r>
            <a:r>
              <a:rPr lang="en-US" altLang="zh-CN" sz="1200" kern="1200" baseline="0" dirty="0" smtClean="0">
                <a:solidFill>
                  <a:schemeClr val="tx1"/>
                </a:solidFill>
                <a:effectLst/>
                <a:latin typeface="+mn-lt"/>
                <a:ea typeface="+mn-ea"/>
                <a:cs typeface="+mn-cs"/>
              </a:rPr>
              <a:t> similar</a:t>
            </a:r>
            <a:r>
              <a:rPr lang="en-US" altLang="zh-CN" sz="1200" kern="1200" dirty="0" smtClean="0">
                <a:solidFill>
                  <a:schemeClr val="tx1"/>
                </a:solidFill>
                <a:effectLst/>
                <a:latin typeface="+mn-lt"/>
                <a:ea typeface="+mn-ea"/>
                <a:cs typeface="+mn-cs"/>
              </a:rPr>
              <a:t>. On the contrary, since Eve is beyond a safe distance, Its CSI amplitudes is much different from those of Alice and Bob. Furthermore, CSI has many subcarriers, we can obtain 30 subcarriers through commercial devices, and each subcarrier can measure a CSI sample. In the right figure, we can see that the variance of CSI is very large. This means when generating secret keys, using CSI as random source will be much faster than using RSS.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So we can leverage the CSI as the common random source.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7</a:t>
            </a:fld>
            <a:endParaRPr lang="zh-CN" altLang="en-US"/>
          </a:p>
        </p:txBody>
      </p:sp>
    </p:spTree>
    <p:extLst>
      <p:ext uri="{BB962C8B-B14F-4D97-AF65-F5344CB8AC3E}">
        <p14:creationId xmlns:p14="http://schemas.microsoft.com/office/powerpoint/2010/main" val="246313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Using CSI as the random source offers two opportunities:</a:t>
            </a:r>
          </a:p>
          <a:p>
            <a:r>
              <a:rPr lang="en-US" altLang="zh-CN" sz="1200" kern="1200" dirty="0" smtClean="0">
                <a:solidFill>
                  <a:schemeClr val="tx1"/>
                </a:solidFill>
                <a:effectLst/>
                <a:latin typeface="+mn-lt"/>
                <a:ea typeface="+mn-ea"/>
                <a:cs typeface="+mn-cs"/>
              </a:rPr>
              <a:t>First, since CSI is sensitive to environment changes,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legitimate</a:t>
            </a:r>
            <a:r>
              <a:rPr lang="en-US" altLang="zh-CN" sz="1200" kern="1200" baseline="0" dirty="0" smtClean="0">
                <a:solidFill>
                  <a:schemeClr val="tx1"/>
                </a:solidFill>
                <a:effectLst/>
                <a:latin typeface="+mn-lt"/>
                <a:ea typeface="+mn-ea"/>
                <a:cs typeface="+mn-cs"/>
              </a:rPr>
              <a:t> users </a:t>
            </a:r>
            <a:r>
              <a:rPr lang="en-US" altLang="zh-CN" sz="1200" kern="1200" dirty="0" smtClean="0">
                <a:solidFill>
                  <a:schemeClr val="tx1"/>
                </a:solidFill>
                <a:effectLst/>
                <a:latin typeface="+mn-lt"/>
                <a:ea typeface="+mn-ea"/>
                <a:cs typeface="+mn-cs"/>
              </a:rPr>
              <a:t>only need to maintain vigilance in a small-range. </a:t>
            </a:r>
          </a:p>
          <a:p>
            <a:r>
              <a:rPr lang="en-US" altLang="zh-CN" sz="1200" kern="1200" dirty="0" smtClean="0">
                <a:solidFill>
                  <a:schemeClr val="tx1"/>
                </a:solidFill>
                <a:effectLst/>
                <a:latin typeface="+mn-lt"/>
                <a:ea typeface="+mn-ea"/>
                <a:cs typeface="+mn-cs"/>
              </a:rPr>
              <a:t>Second, CSI has multiple subcarriers</a:t>
            </a:r>
            <a:r>
              <a:rPr lang="en-US" altLang="zh-CN" sz="1200" kern="1200" baseline="0" dirty="0" smtClean="0">
                <a:solidFill>
                  <a:schemeClr val="tx1"/>
                </a:solidFill>
                <a:effectLst/>
                <a:latin typeface="+mn-lt"/>
                <a:ea typeface="+mn-ea"/>
                <a:cs typeface="+mn-cs"/>
              </a:rPr>
              <a:t> and </a:t>
            </a:r>
            <a:r>
              <a:rPr lang="en-US" altLang="zh-CN" sz="1200" kern="1200" dirty="0" smtClean="0">
                <a:solidFill>
                  <a:schemeClr val="tx1"/>
                </a:solidFill>
                <a:effectLst/>
                <a:latin typeface="+mn-lt"/>
                <a:ea typeface="+mn-ea"/>
                <a:cs typeface="+mn-cs"/>
              </a:rPr>
              <a:t>we can get much richer entropy than RSS.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However, we still face two challenges: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First, due to rapid spatial decorrelation, the devices should be located close enough to obtain similar CSI estimations. </a:t>
            </a:r>
          </a:p>
          <a:p>
            <a:r>
              <a:rPr lang="en-US" altLang="zh-CN" sz="1200" kern="1200" dirty="0" smtClean="0">
                <a:solidFill>
                  <a:schemeClr val="tx1"/>
                </a:solidFill>
                <a:effectLst/>
                <a:latin typeface="+mn-lt"/>
                <a:ea typeface="+mn-ea"/>
                <a:cs typeface="+mn-cs"/>
              </a:rPr>
              <a:t>Second, because of high correlation among subcarriers, not all the subcarriers can be used in key generation.</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8</a:t>
            </a:fld>
            <a:endParaRPr lang="zh-CN" altLang="en-US"/>
          </a:p>
        </p:txBody>
      </p:sp>
    </p:spTree>
    <p:extLst>
      <p:ext uri="{BB962C8B-B14F-4D97-AF65-F5344CB8AC3E}">
        <p14:creationId xmlns:p14="http://schemas.microsoft.com/office/powerpoint/2010/main" val="424229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Hence, there should be a fault-tolerant and robust authentication method using CSI. Otherwise, CSI will introduce troubles rather than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Intuitively, it is difficult to extract identical key from similar channel estimation. However, it is much easier to extract similar features among nearby devices’ estimations. We are inspired to use the similar features instead of identical key to encipher and decipher information.</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8A21D18-01BF-4E81-91A7-4396194EDA00}" type="slidenum">
              <a:rPr lang="zh-CN" altLang="en-US" smtClean="0"/>
              <a:t>9</a:t>
            </a:fld>
            <a:endParaRPr lang="zh-CN" altLang="en-US"/>
          </a:p>
        </p:txBody>
      </p:sp>
    </p:spTree>
    <p:extLst>
      <p:ext uri="{BB962C8B-B14F-4D97-AF65-F5344CB8AC3E}">
        <p14:creationId xmlns:p14="http://schemas.microsoft.com/office/powerpoint/2010/main" val="198131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1597822"/>
            <a:ext cx="58293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206226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377846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205979"/>
            <a:ext cx="154305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205979"/>
            <a:ext cx="451485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120029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81668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28667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09590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419894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472381" y="1878806"/>
            <a:ext cx="2901255"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3471863" y="1878806"/>
            <a:ext cx="2915543"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05686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790057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870209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66048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144236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536293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7091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A15A027-D2AB-D64B-8BD6-C4E95AC6032B}" type="datetimeFigureOut">
              <a:rPr kumimoji="1" lang="zh-CN" altLang="en-US" smtClean="0">
                <a:solidFill>
                  <a:prstClr val="black">
                    <a:tint val="75000"/>
                  </a:prstClr>
                </a:solidFill>
              </a:rPr>
              <a:pPr/>
              <a:t>2016/10/26</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9C8920-7E0C-8D4F-A471-836AFBA25B07}"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74230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3305176"/>
            <a:ext cx="58293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5775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71524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342901"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71"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3483771"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111543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388142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54533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2" y="204787"/>
            <a:ext cx="225623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8" y="20479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2"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201920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3600450"/>
            <a:ext cx="41148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344216" y="402550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419EC6-A7F9-4038-B584-32C3F4D916B2}" type="datetimeFigureOut">
              <a:rPr lang="zh-CN" altLang="en-US" smtClean="0"/>
              <a:t>2016/10/26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313834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419EC6-A7F9-4038-B584-32C3F4D916B2}" type="datetimeFigureOut">
              <a:rPr lang="zh-CN" altLang="en-US" smtClean="0"/>
              <a:t>2016/10/26</a:t>
            </a:fld>
            <a:endParaRPr lang="zh-CN" altLang="en-US"/>
          </a:p>
        </p:txBody>
      </p:sp>
      <p:sp>
        <p:nvSpPr>
          <p:cNvPr id="5" name="页脚占位符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247347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419EC6-A7F9-4038-B584-32C3F4D916B2}" type="datetimeFigureOut">
              <a:rPr lang="zh-CN" altLang="en-US" smtClean="0"/>
              <a:t>2016/10/26</a:t>
            </a:fld>
            <a:endParaRPr lang="zh-CN" alt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2710100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emf"/><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tif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901" y="899598"/>
            <a:ext cx="3658877" cy="45719"/>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466009" y="3935820"/>
            <a:ext cx="3700746" cy="45719"/>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TextBox 2"/>
          <p:cNvSpPr txBox="1"/>
          <p:nvPr/>
        </p:nvSpPr>
        <p:spPr>
          <a:xfrm>
            <a:off x="466010" y="1218066"/>
            <a:ext cx="3885592" cy="1569660"/>
          </a:xfrm>
          <a:prstGeom prst="rect">
            <a:avLst/>
          </a:prstGeom>
          <a:noFill/>
        </p:spPr>
        <p:txBody>
          <a:bodyPr wrap="square" rtlCol="0">
            <a:spAutoFit/>
          </a:bodyPr>
          <a:lstStyle/>
          <a:p>
            <a:r>
              <a:rPr lang="en-US" altLang="zh-CN" sz="2400" b="1" dirty="0">
                <a:solidFill>
                  <a:srgbClr val="2E4860"/>
                </a:solidFill>
                <a:latin typeface="Arial" panose="020B0604020202020204" pitchFamily="34" charset="0"/>
                <a:cs typeface="Arial" panose="020B0604020202020204" pitchFamily="34" charset="0"/>
              </a:rPr>
              <a:t>Instant and Robust Authentication and Key Agreement </a:t>
            </a:r>
            <a:r>
              <a:rPr lang="en-US" altLang="zh-CN" sz="2400" b="1" dirty="0" smtClean="0">
                <a:solidFill>
                  <a:srgbClr val="2E4860"/>
                </a:solidFill>
                <a:latin typeface="Arial" panose="020B0604020202020204" pitchFamily="34" charset="0"/>
                <a:cs typeface="Arial" panose="020B0604020202020204" pitchFamily="34" charset="0"/>
              </a:rPr>
              <a:t>among Mobile Devices</a:t>
            </a:r>
            <a:endParaRPr lang="zh-CN" altLang="en-US" sz="2400" b="1" dirty="0">
              <a:solidFill>
                <a:srgbClr val="2E4860"/>
              </a:solidFill>
              <a:latin typeface="Arial" panose="020B0604020202020204" pitchFamily="34" charset="0"/>
              <a:cs typeface="Arial" panose="020B0604020202020204" pitchFamily="34" charset="0"/>
            </a:endParaRPr>
          </a:p>
        </p:txBody>
      </p:sp>
      <p:cxnSp>
        <p:nvCxnSpPr>
          <p:cNvPr id="6" name="直接连接符 5"/>
          <p:cNvCxnSpPr/>
          <p:nvPr/>
        </p:nvCxnSpPr>
        <p:spPr>
          <a:xfrm>
            <a:off x="507878" y="3107176"/>
            <a:ext cx="3658877" cy="15987"/>
          </a:xfrm>
          <a:prstGeom prst="line">
            <a:avLst/>
          </a:prstGeom>
          <a:ln w="15875">
            <a:solidFill>
              <a:srgbClr val="44444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2954" y="3280520"/>
            <a:ext cx="3966773" cy="523220"/>
          </a:xfrm>
          <a:prstGeom prst="rect">
            <a:avLst/>
          </a:prstGeom>
          <a:noFill/>
        </p:spPr>
        <p:txBody>
          <a:bodyPr wrap="square" rtlCol="0">
            <a:spAutoFit/>
          </a:bodyPr>
          <a:lstStyle/>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Wei Xi</a:t>
            </a:r>
            <a:r>
              <a:rPr lang="en-US" altLang="zh-CN" sz="1400" baseline="30000" dirty="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Chen Qian</a:t>
            </a:r>
            <a:r>
              <a:rPr lang="en-US" altLang="zh-CN" sz="1400" baseline="30000" dirty="0">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Jinsong</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Han</a:t>
            </a:r>
            <a:r>
              <a:rPr lang="en-US" altLang="zh-CN" sz="1400" baseline="30000" dirty="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Kun Zhao</a:t>
            </a:r>
            <a:r>
              <a:rPr lang="en-US" altLang="zh-CN" sz="1400" baseline="30000" dirty="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p>
          <a:p>
            <a:pPr algn="ct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Sheng Zhong</a:t>
            </a:r>
            <a:r>
              <a:rPr lang="en-US" altLang="zh-CN" sz="1400" baseline="30000" dirty="0">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Xiang-Yang Li</a:t>
            </a:r>
            <a:r>
              <a:rPr lang="en-US" altLang="zh-CN" sz="1400" baseline="30000" dirty="0">
                <a:latin typeface="Arial Unicode MS" panose="020B0604020202020204" pitchFamily="34" charset="-122"/>
                <a:ea typeface="Arial Unicode MS" panose="020B0604020202020204" pitchFamily="34" charset="-122"/>
                <a:cs typeface="Arial Unicode MS" panose="020B0604020202020204" pitchFamily="34" charset="-122"/>
              </a:rPr>
              <a:t>4</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err="1">
                <a:latin typeface="Arial Unicode MS" panose="020B0604020202020204" pitchFamily="34" charset="-122"/>
                <a:ea typeface="Arial Unicode MS" panose="020B0604020202020204" pitchFamily="34" charset="-122"/>
                <a:cs typeface="Arial Unicode MS" panose="020B0604020202020204" pitchFamily="34" charset="-122"/>
              </a:rPr>
              <a:t>Jizhong</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 Zhao</a:t>
            </a:r>
            <a:r>
              <a:rPr lang="en-US" altLang="zh-CN" sz="1400" baseline="30000" dirty="0">
                <a:latin typeface="Arial Unicode MS" panose="020B0604020202020204" pitchFamily="34" charset="-122"/>
                <a:ea typeface="Arial Unicode MS" panose="020B0604020202020204" pitchFamily="34" charset="-122"/>
                <a:cs typeface="Arial Unicode MS" panose="020B0604020202020204" pitchFamily="34" charset="-122"/>
              </a:rPr>
              <a:t>1</a:t>
            </a:r>
          </a:p>
        </p:txBody>
      </p:sp>
      <p:pic>
        <p:nvPicPr>
          <p:cNvPr id="14" name="Picture 7" desc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34" y="4508747"/>
            <a:ext cx="1102039" cy="28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3460" y="4508746"/>
            <a:ext cx="915472" cy="252255"/>
          </a:xfrm>
          <a:prstGeom prst="rect">
            <a:avLst/>
          </a:prstGeom>
        </p:spPr>
      </p:pic>
      <p:grpSp>
        <p:nvGrpSpPr>
          <p:cNvPr id="4" name="组合 3"/>
          <p:cNvGrpSpPr/>
          <p:nvPr/>
        </p:nvGrpSpPr>
        <p:grpSpPr>
          <a:xfrm>
            <a:off x="3488196" y="4495930"/>
            <a:ext cx="863405" cy="261934"/>
            <a:chOff x="4502833" y="4558661"/>
            <a:chExt cx="1151207" cy="349245"/>
          </a:xfrm>
        </p:grpSpPr>
        <p:pic>
          <p:nvPicPr>
            <p:cNvPr id="16" name="图片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9135" y="4558661"/>
              <a:ext cx="814905" cy="349245"/>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2833" y="4582467"/>
              <a:ext cx="249283" cy="312534"/>
            </a:xfrm>
            <a:prstGeom prst="rect">
              <a:avLst/>
            </a:prstGeom>
          </p:spPr>
        </p:pic>
      </p:grpSp>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6243" y="4492789"/>
            <a:ext cx="1595997" cy="268212"/>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1601" y="947187"/>
            <a:ext cx="2332990" cy="2208049"/>
          </a:xfrm>
          <a:prstGeom prst="rect">
            <a:avLst/>
          </a:prstGeom>
        </p:spPr>
      </p:pic>
    </p:spTree>
    <p:extLst>
      <p:ext uri="{BB962C8B-B14F-4D97-AF65-F5344CB8AC3E}">
        <p14:creationId xmlns:p14="http://schemas.microsoft.com/office/powerpoint/2010/main" val="356935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3">
            <a:extLst>
              <a:ext uri="{28A0092B-C50C-407E-A947-70E740481C1C}">
                <a14:useLocalDpi xmlns:a14="http://schemas.microsoft.com/office/drawing/2010/main" val="0"/>
              </a:ext>
            </a:extLst>
          </a:blip>
          <a:srcRect r="50491"/>
          <a:stretch>
            <a:fillRect/>
          </a:stretch>
        </p:blipFill>
        <p:spPr bwMode="auto">
          <a:xfrm>
            <a:off x="2982913" y="2203972"/>
            <a:ext cx="3889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61"/>
          <p:cNvPicPr>
            <a:picLocks noChangeAspect="1"/>
          </p:cNvPicPr>
          <p:nvPr/>
        </p:nvPicPr>
        <p:blipFill>
          <a:blip r:embed="rId3">
            <a:extLst>
              <a:ext uri="{28A0092B-C50C-407E-A947-70E740481C1C}">
                <a14:useLocalDpi xmlns:a14="http://schemas.microsoft.com/office/drawing/2010/main" val="0"/>
              </a:ext>
            </a:extLst>
          </a:blip>
          <a:srcRect l="50000"/>
          <a:stretch>
            <a:fillRect/>
          </a:stretch>
        </p:blipFill>
        <p:spPr bwMode="auto">
          <a:xfrm>
            <a:off x="3368675" y="2199210"/>
            <a:ext cx="3921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62"/>
          <p:cNvPicPr>
            <a:picLocks noChangeAspect="1"/>
          </p:cNvPicPr>
          <p:nvPr/>
        </p:nvPicPr>
        <p:blipFill>
          <a:blip r:embed="rId4">
            <a:extLst>
              <a:ext uri="{28A0092B-C50C-407E-A947-70E740481C1C}">
                <a14:useLocalDpi xmlns:a14="http://schemas.microsoft.com/office/drawing/2010/main" val="0"/>
              </a:ext>
            </a:extLst>
          </a:blip>
          <a:srcRect l="49274"/>
          <a:stretch>
            <a:fillRect/>
          </a:stretch>
        </p:blipFill>
        <p:spPr bwMode="auto">
          <a:xfrm>
            <a:off x="5775325" y="2194447"/>
            <a:ext cx="430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图片 63"/>
          <p:cNvPicPr>
            <a:picLocks noChangeAspect="1"/>
          </p:cNvPicPr>
          <p:nvPr/>
        </p:nvPicPr>
        <p:blipFill>
          <a:blip r:embed="rId4">
            <a:extLst>
              <a:ext uri="{28A0092B-C50C-407E-A947-70E740481C1C}">
                <a14:useLocalDpi xmlns:a14="http://schemas.microsoft.com/office/drawing/2010/main" val="0"/>
              </a:ext>
            </a:extLst>
          </a:blip>
          <a:srcRect l="2" r="50726"/>
          <a:stretch>
            <a:fillRect/>
          </a:stretch>
        </p:blipFill>
        <p:spPr bwMode="auto">
          <a:xfrm>
            <a:off x="5357813" y="2199210"/>
            <a:ext cx="41751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4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2196035"/>
            <a:ext cx="8477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25" y="3826522"/>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1988" y="2194447"/>
            <a:ext cx="7810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6563" y="2203972"/>
            <a:ext cx="784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p:cNvSpPr txBox="1"/>
          <p:nvPr/>
        </p:nvSpPr>
        <p:spPr>
          <a:xfrm>
            <a:off x="1416050" y="2253185"/>
            <a:ext cx="1585913" cy="247650"/>
          </a:xfrm>
          <a:prstGeom prst="rect">
            <a:avLst/>
          </a:prstGeom>
          <a:noFill/>
        </p:spPr>
        <p:txBody>
          <a:bodyPr>
            <a:spAutoFit/>
          </a:bodyPr>
          <a:lstStyle/>
          <a:p>
            <a:pPr eaLnBrk="1" fontAlgn="auto" hangingPunct="1">
              <a:spcBef>
                <a:spcPts val="0"/>
              </a:spcBef>
              <a:spcAft>
                <a:spcPts val="0"/>
              </a:spcAft>
              <a:defRPr/>
            </a:pPr>
            <a:r>
              <a:rPr kumimoji="1" lang="en-US" altLang="zh-CN" sz="1013" dirty="0">
                <a:latin typeface="+mn-lt"/>
                <a:ea typeface="+mn-ea"/>
              </a:rPr>
              <a:t>Similar, but not identical</a:t>
            </a:r>
            <a:endParaRPr kumimoji="1" lang="zh-CN" altLang="en-US" sz="1013" dirty="0">
              <a:latin typeface="+mn-lt"/>
              <a:ea typeface="+mn-ea"/>
            </a:endParaRPr>
          </a:p>
        </p:txBody>
      </p:sp>
      <p:sp>
        <p:nvSpPr>
          <p:cNvPr id="30" name="文本框 29"/>
          <p:cNvSpPr txBox="1"/>
          <p:nvPr/>
        </p:nvSpPr>
        <p:spPr>
          <a:xfrm>
            <a:off x="4397375" y="2197622"/>
            <a:ext cx="947738" cy="403225"/>
          </a:xfrm>
          <a:prstGeom prst="rect">
            <a:avLst/>
          </a:prstGeom>
          <a:noFill/>
        </p:spPr>
        <p:txBody>
          <a:bodyPr>
            <a:spAutoFit/>
          </a:bodyPr>
          <a:lstStyle/>
          <a:p>
            <a:pPr eaLnBrk="1" fontAlgn="auto" hangingPunct="1">
              <a:spcBef>
                <a:spcPts val="0"/>
              </a:spcBef>
              <a:spcAft>
                <a:spcPts val="0"/>
              </a:spcAft>
              <a:defRPr/>
            </a:pPr>
            <a:r>
              <a:rPr kumimoji="1" lang="en-US" altLang="zh-CN" sz="1013" dirty="0">
                <a:latin typeface="+mn-lt"/>
                <a:ea typeface="+mn-ea"/>
              </a:rPr>
              <a:t>Eve’s is quite different</a:t>
            </a:r>
            <a:r>
              <a:rPr kumimoji="1" lang="mr-IN" altLang="zh-CN" sz="1013" dirty="0">
                <a:latin typeface="+mn-lt"/>
                <a:ea typeface="+mn-ea"/>
              </a:rPr>
              <a:t>…</a:t>
            </a:r>
            <a:endParaRPr kumimoji="1" lang="zh-CN" altLang="en-US" sz="1013" dirty="0">
              <a:latin typeface="+mn-lt"/>
              <a:ea typeface="+mn-ea"/>
            </a:endParaRPr>
          </a:p>
        </p:txBody>
      </p:sp>
      <p:sp>
        <p:nvSpPr>
          <p:cNvPr id="32" name="文本框 31"/>
          <p:cNvSpPr txBox="1"/>
          <p:nvPr/>
        </p:nvSpPr>
        <p:spPr>
          <a:xfrm>
            <a:off x="714375" y="2242072"/>
            <a:ext cx="280988" cy="300038"/>
          </a:xfrm>
          <a:prstGeom prst="rect">
            <a:avLst/>
          </a:prstGeom>
          <a:noFill/>
        </p:spPr>
        <p:txBody>
          <a:bodyPr wrap="none">
            <a:spAutoFit/>
          </a:bodyPr>
          <a:lstStyle/>
          <a:p>
            <a:pPr eaLnBrk="1" fontAlgn="auto" hangingPunct="1">
              <a:spcBef>
                <a:spcPts val="0"/>
              </a:spcBef>
              <a:spcAft>
                <a:spcPts val="0"/>
              </a:spcAft>
              <a:defRPr/>
            </a:pPr>
            <a:r>
              <a:rPr kumimoji="1" lang="en-US" altLang="zh-CN" sz="1350" b="1" dirty="0">
                <a:latin typeface="+mn-lt"/>
                <a:ea typeface="+mn-ea"/>
              </a:rPr>
              <a:t>0</a:t>
            </a:r>
            <a:endParaRPr kumimoji="1" lang="zh-CN" altLang="en-US" sz="1350" b="1" dirty="0">
              <a:latin typeface="+mn-lt"/>
              <a:ea typeface="+mn-ea"/>
            </a:endParaRPr>
          </a:p>
        </p:txBody>
      </p:sp>
      <p:sp>
        <p:nvSpPr>
          <p:cNvPr id="33" name="文本框 32"/>
          <p:cNvSpPr txBox="1"/>
          <p:nvPr/>
        </p:nvSpPr>
        <p:spPr>
          <a:xfrm>
            <a:off x="1100138" y="2230960"/>
            <a:ext cx="280987" cy="300037"/>
          </a:xfrm>
          <a:prstGeom prst="rect">
            <a:avLst/>
          </a:prstGeom>
          <a:noFill/>
        </p:spPr>
        <p:txBody>
          <a:bodyPr wrap="none">
            <a:spAutoFit/>
          </a:bodyPr>
          <a:lstStyle/>
          <a:p>
            <a:pPr eaLnBrk="1" fontAlgn="auto" hangingPunct="1">
              <a:spcBef>
                <a:spcPts val="0"/>
              </a:spcBef>
              <a:spcAft>
                <a:spcPts val="0"/>
              </a:spcAft>
              <a:defRPr/>
            </a:pPr>
            <a:r>
              <a:rPr kumimoji="1" lang="en-US" altLang="zh-CN" sz="1350" b="1" dirty="0">
                <a:latin typeface="+mn-lt"/>
                <a:ea typeface="+mn-ea"/>
              </a:rPr>
              <a:t>1</a:t>
            </a:r>
            <a:endParaRPr kumimoji="1" lang="zh-CN" altLang="en-US" sz="1350" b="1" dirty="0">
              <a:latin typeface="+mn-lt"/>
              <a:ea typeface="+mn-ea"/>
            </a:endParaRPr>
          </a:p>
        </p:txBody>
      </p:sp>
      <p:sp>
        <p:nvSpPr>
          <p:cNvPr id="38" name="文本框 37"/>
          <p:cNvSpPr txBox="1"/>
          <p:nvPr/>
        </p:nvSpPr>
        <p:spPr>
          <a:xfrm>
            <a:off x="68263" y="2680222"/>
            <a:ext cx="1981200" cy="300038"/>
          </a:xfrm>
          <a:prstGeom prst="rect">
            <a:avLst/>
          </a:prstGeom>
          <a:noFill/>
        </p:spPr>
        <p:txBody>
          <a:bodyPr>
            <a:spAutoFit/>
          </a:bodyPr>
          <a:lstStyle/>
          <a:p>
            <a:pPr eaLnBrk="1" fontAlgn="auto" hangingPunct="1">
              <a:spcBef>
                <a:spcPts val="0"/>
              </a:spcBef>
              <a:spcAft>
                <a:spcPts val="0"/>
              </a:spcAft>
              <a:defRPr/>
            </a:pPr>
            <a:r>
              <a:rPr kumimoji="1" lang="en-US" altLang="zh-CN" sz="1013" dirty="0">
                <a:latin typeface="+mn-lt"/>
                <a:ea typeface="+mn-ea"/>
              </a:rPr>
              <a:t>Alice wants to secretly send </a:t>
            </a:r>
            <a:r>
              <a:rPr kumimoji="1" lang="en-US" altLang="zh-CN" sz="1350" dirty="0">
                <a:solidFill>
                  <a:schemeClr val="tx2"/>
                </a:solidFill>
                <a:latin typeface="+mn-lt"/>
                <a:ea typeface="+mn-ea"/>
              </a:rPr>
              <a:t>“</a:t>
            </a:r>
            <a:r>
              <a:rPr kumimoji="1" lang="en-US" altLang="zh-CN" sz="1350" b="1" dirty="0">
                <a:solidFill>
                  <a:schemeClr val="tx2"/>
                </a:solidFill>
                <a:latin typeface="+mn-lt"/>
                <a:ea typeface="+mn-ea"/>
              </a:rPr>
              <a:t>0”</a:t>
            </a:r>
            <a:r>
              <a:rPr kumimoji="1" lang="en-US" altLang="zh-CN" sz="1013" b="1" dirty="0">
                <a:latin typeface="+mn-lt"/>
                <a:ea typeface="+mn-ea"/>
              </a:rPr>
              <a:t> </a:t>
            </a:r>
            <a:endParaRPr kumimoji="1" lang="zh-CN" altLang="en-US" sz="1013" dirty="0">
              <a:latin typeface="+mn-lt"/>
              <a:ea typeface="+mn-ea"/>
            </a:endParaRPr>
          </a:p>
        </p:txBody>
      </p:sp>
      <p:sp>
        <p:nvSpPr>
          <p:cNvPr id="51" name="文本框 50"/>
          <p:cNvSpPr txBox="1"/>
          <p:nvPr/>
        </p:nvSpPr>
        <p:spPr>
          <a:xfrm>
            <a:off x="2543175" y="4048772"/>
            <a:ext cx="1660525" cy="431800"/>
          </a:xfrm>
          <a:prstGeom prst="rect">
            <a:avLst/>
          </a:prstGeom>
          <a:noFill/>
        </p:spPr>
        <p:txBody>
          <a:bodyPr>
            <a:spAutoFit/>
          </a:bodyPr>
          <a:lstStyle/>
          <a:p>
            <a:pPr algn="ctr" eaLnBrk="1" fontAlgn="auto" hangingPunct="1">
              <a:spcBef>
                <a:spcPts val="0"/>
              </a:spcBef>
              <a:spcAft>
                <a:spcPts val="0"/>
              </a:spcAft>
              <a:defRPr/>
            </a:pPr>
            <a:r>
              <a:rPr kumimoji="1" lang="en-US" altLang="zh-CN" sz="1200" b="1" dirty="0">
                <a:solidFill>
                  <a:schemeClr val="tx2"/>
                </a:solidFill>
                <a:latin typeface="+mn-lt"/>
                <a:ea typeface="+mn-ea"/>
              </a:rPr>
              <a:t>Bob gets “0” </a:t>
            </a:r>
          </a:p>
          <a:p>
            <a:pPr algn="ctr" eaLnBrk="1" fontAlgn="auto" hangingPunct="1">
              <a:spcBef>
                <a:spcPts val="0"/>
              </a:spcBef>
              <a:spcAft>
                <a:spcPts val="0"/>
              </a:spcAft>
              <a:defRPr/>
            </a:pPr>
            <a:r>
              <a:rPr kumimoji="1" lang="en-US" altLang="zh-CN" sz="1013" dirty="0">
                <a:latin typeface="+mn-lt"/>
                <a:ea typeface="+mn-ea"/>
              </a:rPr>
              <a:t>with 95%</a:t>
            </a:r>
            <a:r>
              <a:rPr kumimoji="1" lang="zh-CN" altLang="en-US" sz="1013" dirty="0">
                <a:latin typeface="+mn-lt"/>
                <a:ea typeface="+mn-ea"/>
              </a:rPr>
              <a:t> </a:t>
            </a:r>
            <a:r>
              <a:rPr kumimoji="1" lang="en-US" altLang="zh-CN" sz="1013" dirty="0">
                <a:latin typeface="+mn-lt"/>
                <a:ea typeface="+mn-ea"/>
              </a:rPr>
              <a:t>confidence</a:t>
            </a:r>
            <a:endParaRPr kumimoji="1" lang="zh-CN" altLang="en-US" sz="1013" dirty="0">
              <a:latin typeface="+mn-lt"/>
              <a:ea typeface="+mn-ea"/>
            </a:endParaRPr>
          </a:p>
        </p:txBody>
      </p:sp>
      <p:sp>
        <p:nvSpPr>
          <p:cNvPr id="52" name="文本框 51"/>
          <p:cNvSpPr txBox="1"/>
          <p:nvPr/>
        </p:nvSpPr>
        <p:spPr>
          <a:xfrm>
            <a:off x="4824413" y="4048772"/>
            <a:ext cx="1920875" cy="431800"/>
          </a:xfrm>
          <a:prstGeom prst="rect">
            <a:avLst/>
          </a:prstGeom>
          <a:noFill/>
        </p:spPr>
        <p:txBody>
          <a:bodyPr>
            <a:spAutoFit/>
          </a:bodyPr>
          <a:lstStyle/>
          <a:p>
            <a:pPr algn="ctr" eaLnBrk="1" fontAlgn="auto" hangingPunct="1">
              <a:spcBef>
                <a:spcPts val="0"/>
              </a:spcBef>
              <a:spcAft>
                <a:spcPts val="0"/>
              </a:spcAft>
              <a:defRPr/>
            </a:pPr>
            <a:r>
              <a:rPr kumimoji="1" lang="en-US" altLang="zh-CN" sz="1200" b="1" dirty="0">
                <a:solidFill>
                  <a:schemeClr val="tx2"/>
                </a:solidFill>
                <a:latin typeface="+mn-lt"/>
                <a:ea typeface="+mn-ea"/>
              </a:rPr>
              <a:t>Eve gets “1”</a:t>
            </a:r>
            <a:r>
              <a:rPr kumimoji="1" lang="en-US" altLang="zh-CN" sz="1013" b="1" dirty="0">
                <a:latin typeface="+mn-lt"/>
                <a:ea typeface="+mn-ea"/>
              </a:rPr>
              <a:t> </a:t>
            </a:r>
          </a:p>
          <a:p>
            <a:pPr algn="ctr" eaLnBrk="1" fontAlgn="auto" hangingPunct="1">
              <a:spcBef>
                <a:spcPts val="0"/>
              </a:spcBef>
              <a:spcAft>
                <a:spcPts val="0"/>
              </a:spcAft>
              <a:defRPr/>
            </a:pPr>
            <a:r>
              <a:rPr kumimoji="1" lang="en-US" altLang="zh-CN" sz="1013" dirty="0">
                <a:latin typeface="+mn-lt"/>
                <a:ea typeface="+mn-ea"/>
              </a:rPr>
              <a:t>with only 50% confidence</a:t>
            </a:r>
            <a:endParaRPr kumimoji="1" lang="zh-CN" altLang="en-US" sz="1013" dirty="0">
              <a:latin typeface="+mn-lt"/>
              <a:ea typeface="+mn-ea"/>
            </a:endParaRPr>
          </a:p>
        </p:txBody>
      </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rcRect l="21005" t="2734" r="4260" b="30276"/>
          <a:stretch>
            <a:fillRect/>
          </a:stretch>
        </p:blipFill>
        <p:spPr bwMode="auto">
          <a:xfrm>
            <a:off x="479425" y="1495947"/>
            <a:ext cx="1146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rcRect l="21042" r="7690" b="33011"/>
          <a:stretch>
            <a:fillRect/>
          </a:stretch>
        </p:blipFill>
        <p:spPr bwMode="auto">
          <a:xfrm>
            <a:off x="2884488" y="1510235"/>
            <a:ext cx="10937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rcRect l="21072" t="2873" r="6235" b="32262"/>
          <a:stretch>
            <a:fillRect/>
          </a:stretch>
        </p:blipFill>
        <p:spPr bwMode="auto">
          <a:xfrm>
            <a:off x="5237163" y="1510235"/>
            <a:ext cx="10953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763588" y="1153047"/>
            <a:ext cx="576262" cy="300038"/>
          </a:xfrm>
          <a:prstGeom prst="rect">
            <a:avLst/>
          </a:prstGeom>
          <a:noFill/>
        </p:spPr>
        <p:txBody>
          <a:bodyPr>
            <a:spAutoFit/>
          </a:bodyPr>
          <a:lstStyle/>
          <a:p>
            <a:pPr eaLnBrk="1" fontAlgn="auto" hangingPunct="1">
              <a:spcBef>
                <a:spcPts val="0"/>
              </a:spcBef>
              <a:spcAft>
                <a:spcPts val="0"/>
              </a:spcAft>
              <a:defRPr/>
            </a:pPr>
            <a:r>
              <a:rPr lang="en-US" altLang="zh-CN" sz="1350">
                <a:latin typeface="+mn-lt"/>
                <a:ea typeface="+mn-ea"/>
              </a:rPr>
              <a:t>Alice</a:t>
            </a:r>
            <a:endParaRPr lang="en-US" sz="1350">
              <a:latin typeface="+mn-lt"/>
              <a:ea typeface="+mn-ea"/>
            </a:endParaRPr>
          </a:p>
        </p:txBody>
      </p:sp>
      <p:sp>
        <p:nvSpPr>
          <p:cNvPr id="48" name="TextBox 47"/>
          <p:cNvSpPr txBox="1"/>
          <p:nvPr/>
        </p:nvSpPr>
        <p:spPr>
          <a:xfrm>
            <a:off x="3195638" y="1153047"/>
            <a:ext cx="493712" cy="300038"/>
          </a:xfrm>
          <a:prstGeom prst="rect">
            <a:avLst/>
          </a:prstGeom>
          <a:noFill/>
        </p:spPr>
        <p:txBody>
          <a:bodyPr>
            <a:spAutoFit/>
          </a:bodyPr>
          <a:lstStyle/>
          <a:p>
            <a:pPr eaLnBrk="1" fontAlgn="auto" hangingPunct="1">
              <a:spcBef>
                <a:spcPts val="0"/>
              </a:spcBef>
              <a:spcAft>
                <a:spcPts val="0"/>
              </a:spcAft>
              <a:defRPr/>
            </a:pPr>
            <a:r>
              <a:rPr lang="en-US" altLang="zh-CN" sz="1350" dirty="0">
                <a:latin typeface="+mn-lt"/>
                <a:ea typeface="+mn-ea"/>
              </a:rPr>
              <a:t>Bob</a:t>
            </a:r>
            <a:endParaRPr lang="en-US" sz="1350" dirty="0">
              <a:latin typeface="+mn-lt"/>
              <a:ea typeface="+mn-ea"/>
            </a:endParaRPr>
          </a:p>
        </p:txBody>
      </p:sp>
      <p:sp>
        <p:nvSpPr>
          <p:cNvPr id="49" name="TextBox 48"/>
          <p:cNvSpPr txBox="1"/>
          <p:nvPr/>
        </p:nvSpPr>
        <p:spPr>
          <a:xfrm>
            <a:off x="5543550" y="1153047"/>
            <a:ext cx="482600" cy="300038"/>
          </a:xfrm>
          <a:prstGeom prst="rect">
            <a:avLst/>
          </a:prstGeom>
          <a:noFill/>
        </p:spPr>
        <p:txBody>
          <a:bodyPr>
            <a:spAutoFit/>
          </a:bodyPr>
          <a:lstStyle/>
          <a:p>
            <a:pPr eaLnBrk="1" fontAlgn="auto" hangingPunct="1">
              <a:spcBef>
                <a:spcPts val="0"/>
              </a:spcBef>
              <a:spcAft>
                <a:spcPts val="0"/>
              </a:spcAft>
              <a:defRPr/>
            </a:pPr>
            <a:r>
              <a:rPr lang="en-US" altLang="zh-CN" sz="1350" dirty="0">
                <a:latin typeface="+mn-lt"/>
                <a:ea typeface="+mn-ea"/>
              </a:rPr>
              <a:t>Eve</a:t>
            </a:r>
            <a:endParaRPr lang="en-US" sz="1350" dirty="0">
              <a:latin typeface="+mn-lt"/>
              <a:ea typeface="+mn-ea"/>
            </a:endParaRPr>
          </a:p>
        </p:txBody>
      </p:sp>
      <p:sp>
        <p:nvSpPr>
          <p:cNvPr id="50" name="文本框 49"/>
          <p:cNvSpPr txBox="1"/>
          <p:nvPr/>
        </p:nvSpPr>
        <p:spPr>
          <a:xfrm>
            <a:off x="3041650" y="2248422"/>
            <a:ext cx="280988" cy="300038"/>
          </a:xfrm>
          <a:prstGeom prst="rect">
            <a:avLst/>
          </a:prstGeom>
          <a:noFill/>
        </p:spPr>
        <p:txBody>
          <a:bodyPr wrap="none">
            <a:spAutoFit/>
          </a:bodyPr>
          <a:lstStyle/>
          <a:p>
            <a:pPr eaLnBrk="1" fontAlgn="auto" hangingPunct="1">
              <a:spcBef>
                <a:spcPts val="0"/>
              </a:spcBef>
              <a:spcAft>
                <a:spcPts val="0"/>
              </a:spcAft>
              <a:defRPr/>
            </a:pPr>
            <a:r>
              <a:rPr kumimoji="1" lang="en-US" altLang="zh-CN" sz="1350" b="1" dirty="0">
                <a:latin typeface="+mn-lt"/>
                <a:ea typeface="+mn-ea"/>
              </a:rPr>
              <a:t>0</a:t>
            </a:r>
            <a:endParaRPr kumimoji="1" lang="zh-CN" altLang="en-US" sz="1350" b="1" dirty="0">
              <a:latin typeface="+mn-lt"/>
              <a:ea typeface="+mn-ea"/>
            </a:endParaRPr>
          </a:p>
        </p:txBody>
      </p:sp>
      <p:sp>
        <p:nvSpPr>
          <p:cNvPr id="53" name="文本框 52"/>
          <p:cNvSpPr txBox="1"/>
          <p:nvPr/>
        </p:nvSpPr>
        <p:spPr>
          <a:xfrm>
            <a:off x="3427413" y="2237310"/>
            <a:ext cx="280987" cy="300037"/>
          </a:xfrm>
          <a:prstGeom prst="rect">
            <a:avLst/>
          </a:prstGeom>
          <a:noFill/>
        </p:spPr>
        <p:txBody>
          <a:bodyPr wrap="none">
            <a:spAutoFit/>
          </a:bodyPr>
          <a:lstStyle/>
          <a:p>
            <a:pPr eaLnBrk="1" fontAlgn="auto" hangingPunct="1">
              <a:spcBef>
                <a:spcPts val="0"/>
              </a:spcBef>
              <a:spcAft>
                <a:spcPts val="0"/>
              </a:spcAft>
              <a:defRPr/>
            </a:pPr>
            <a:r>
              <a:rPr kumimoji="1" lang="en-US" altLang="zh-CN" sz="1350" b="1" dirty="0">
                <a:latin typeface="+mn-lt"/>
                <a:ea typeface="+mn-ea"/>
              </a:rPr>
              <a:t>1</a:t>
            </a:r>
            <a:endParaRPr kumimoji="1" lang="zh-CN" altLang="en-US" sz="1350" b="1" dirty="0">
              <a:latin typeface="+mn-lt"/>
              <a:ea typeface="+mn-ea"/>
            </a:endParaRPr>
          </a:p>
        </p:txBody>
      </p:sp>
      <p:sp>
        <p:nvSpPr>
          <p:cNvPr id="54" name="文本框 53"/>
          <p:cNvSpPr txBox="1"/>
          <p:nvPr/>
        </p:nvSpPr>
        <p:spPr>
          <a:xfrm>
            <a:off x="5438775" y="2242072"/>
            <a:ext cx="280988" cy="300038"/>
          </a:xfrm>
          <a:prstGeom prst="rect">
            <a:avLst/>
          </a:prstGeom>
          <a:noFill/>
        </p:spPr>
        <p:txBody>
          <a:bodyPr wrap="none">
            <a:spAutoFit/>
          </a:bodyPr>
          <a:lstStyle/>
          <a:p>
            <a:pPr eaLnBrk="1" fontAlgn="auto" hangingPunct="1">
              <a:spcBef>
                <a:spcPts val="0"/>
              </a:spcBef>
              <a:spcAft>
                <a:spcPts val="0"/>
              </a:spcAft>
              <a:defRPr/>
            </a:pPr>
            <a:r>
              <a:rPr kumimoji="1" lang="en-US" altLang="zh-CN" sz="1350" b="1" dirty="0">
                <a:latin typeface="+mn-lt"/>
                <a:ea typeface="+mn-ea"/>
              </a:rPr>
              <a:t>0</a:t>
            </a:r>
            <a:endParaRPr kumimoji="1" lang="zh-CN" altLang="en-US" sz="1350" b="1" dirty="0">
              <a:latin typeface="+mn-lt"/>
              <a:ea typeface="+mn-ea"/>
            </a:endParaRPr>
          </a:p>
        </p:txBody>
      </p:sp>
      <p:sp>
        <p:nvSpPr>
          <p:cNvPr id="55" name="文本框 54"/>
          <p:cNvSpPr txBox="1"/>
          <p:nvPr/>
        </p:nvSpPr>
        <p:spPr>
          <a:xfrm>
            <a:off x="5824538" y="2230960"/>
            <a:ext cx="280987" cy="300037"/>
          </a:xfrm>
          <a:prstGeom prst="rect">
            <a:avLst/>
          </a:prstGeom>
          <a:noFill/>
        </p:spPr>
        <p:txBody>
          <a:bodyPr wrap="none">
            <a:spAutoFit/>
          </a:bodyPr>
          <a:lstStyle/>
          <a:p>
            <a:pPr eaLnBrk="1" fontAlgn="auto" hangingPunct="1">
              <a:spcBef>
                <a:spcPts val="0"/>
              </a:spcBef>
              <a:spcAft>
                <a:spcPts val="0"/>
              </a:spcAft>
              <a:defRPr/>
            </a:pPr>
            <a:r>
              <a:rPr kumimoji="1" lang="en-US" altLang="zh-CN" sz="1350" b="1" dirty="0">
                <a:latin typeface="+mn-lt"/>
                <a:ea typeface="+mn-ea"/>
              </a:rPr>
              <a:t>1</a:t>
            </a:r>
            <a:endParaRPr kumimoji="1" lang="zh-CN" altLang="en-US" sz="1350" b="1" dirty="0">
              <a:latin typeface="+mn-lt"/>
              <a:ea typeface="+mn-ea"/>
            </a:endParaRPr>
          </a:p>
        </p:txBody>
      </p:sp>
      <p:grpSp>
        <p:nvGrpSpPr>
          <p:cNvPr id="7" name="组 6"/>
          <p:cNvGrpSpPr>
            <a:grpSpLocks/>
          </p:cNvGrpSpPr>
          <p:nvPr/>
        </p:nvGrpSpPr>
        <p:grpSpPr bwMode="auto">
          <a:xfrm>
            <a:off x="2954338" y="3647134"/>
            <a:ext cx="455612" cy="403225"/>
            <a:chOff x="2953960" y="4069959"/>
            <a:chExt cx="455574" cy="403523"/>
          </a:xfrm>
        </p:grpSpPr>
        <p:pic>
          <p:nvPicPr>
            <p:cNvPr id="4136" name="图片 70"/>
            <p:cNvPicPr>
              <a:picLocks noChangeAspect="1"/>
            </p:cNvPicPr>
            <p:nvPr/>
          </p:nvPicPr>
          <p:blipFill>
            <a:blip r:embed="rId3">
              <a:extLst>
                <a:ext uri="{28A0092B-C50C-407E-A947-70E740481C1C}">
                  <a14:useLocalDpi xmlns:a14="http://schemas.microsoft.com/office/drawing/2010/main" val="0"/>
                </a:ext>
              </a:extLst>
            </a:blip>
            <a:srcRect r="50491"/>
            <a:stretch>
              <a:fillRect/>
            </a:stretch>
          </p:blipFill>
          <p:spPr bwMode="auto">
            <a:xfrm>
              <a:off x="2977355" y="4069959"/>
              <a:ext cx="387807" cy="4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本框 65"/>
            <p:cNvSpPr txBox="1"/>
            <p:nvPr/>
          </p:nvSpPr>
          <p:spPr>
            <a:xfrm>
              <a:off x="2953960" y="4136683"/>
              <a:ext cx="455574" cy="254188"/>
            </a:xfrm>
            <a:prstGeom prst="rect">
              <a:avLst/>
            </a:prstGeom>
            <a:noFill/>
          </p:spPr>
          <p:txBody>
            <a:bodyPr wrap="none">
              <a:spAutoFit/>
            </a:bodyPr>
            <a:lstStyle/>
            <a:p>
              <a:pPr eaLnBrk="1" fontAlgn="auto" hangingPunct="1">
                <a:spcBef>
                  <a:spcPts val="0"/>
                </a:spcBef>
                <a:spcAft>
                  <a:spcPts val="0"/>
                </a:spcAft>
                <a:defRPr/>
              </a:pPr>
              <a:r>
                <a:rPr kumimoji="1" lang="en-US" altLang="zh-CN" sz="1050" b="1" dirty="0">
                  <a:latin typeface="+mn-lt"/>
                  <a:ea typeface="+mn-ea"/>
                </a:rPr>
                <a:t>95%</a:t>
              </a:r>
              <a:endParaRPr kumimoji="1" lang="zh-CN" altLang="en-US" sz="1050" b="1" dirty="0">
                <a:latin typeface="+mn-lt"/>
                <a:ea typeface="+mn-ea"/>
              </a:endParaRPr>
            </a:p>
          </p:txBody>
        </p:sp>
      </p:grpSp>
      <p:grpSp>
        <p:nvGrpSpPr>
          <p:cNvPr id="8" name="组 7"/>
          <p:cNvGrpSpPr>
            <a:grpSpLocks/>
          </p:cNvGrpSpPr>
          <p:nvPr/>
        </p:nvGrpSpPr>
        <p:grpSpPr bwMode="auto">
          <a:xfrm>
            <a:off x="3362325" y="3642372"/>
            <a:ext cx="392113" cy="403225"/>
            <a:chOff x="3362333" y="4065345"/>
            <a:chExt cx="391659" cy="403523"/>
          </a:xfrm>
        </p:grpSpPr>
        <p:pic>
          <p:nvPicPr>
            <p:cNvPr id="4134" name="图片 71"/>
            <p:cNvPicPr>
              <a:picLocks noChangeAspect="1"/>
            </p:cNvPicPr>
            <p:nvPr/>
          </p:nvPicPr>
          <p:blipFill>
            <a:blip r:embed="rId3">
              <a:extLst>
                <a:ext uri="{28A0092B-C50C-407E-A947-70E740481C1C}">
                  <a14:useLocalDpi xmlns:a14="http://schemas.microsoft.com/office/drawing/2010/main" val="0"/>
                </a:ext>
              </a:extLst>
            </a:blip>
            <a:srcRect l="50000"/>
            <a:stretch>
              <a:fillRect/>
            </a:stretch>
          </p:blipFill>
          <p:spPr bwMode="auto">
            <a:xfrm>
              <a:off x="3362333" y="4065345"/>
              <a:ext cx="391659" cy="4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文本框 66"/>
            <p:cNvSpPr txBox="1"/>
            <p:nvPr/>
          </p:nvSpPr>
          <p:spPr>
            <a:xfrm>
              <a:off x="3373433" y="4138424"/>
              <a:ext cx="380559" cy="254188"/>
            </a:xfrm>
            <a:prstGeom prst="rect">
              <a:avLst/>
            </a:prstGeom>
            <a:noFill/>
          </p:spPr>
          <p:txBody>
            <a:bodyPr wrap="none">
              <a:spAutoFit/>
            </a:bodyPr>
            <a:lstStyle/>
            <a:p>
              <a:pPr eaLnBrk="1" fontAlgn="auto" hangingPunct="1">
                <a:spcBef>
                  <a:spcPts val="0"/>
                </a:spcBef>
                <a:spcAft>
                  <a:spcPts val="0"/>
                </a:spcAft>
                <a:defRPr/>
              </a:pPr>
              <a:r>
                <a:rPr kumimoji="1" lang="en-US" altLang="zh-CN" sz="1050" b="1" dirty="0">
                  <a:latin typeface="+mn-lt"/>
                  <a:ea typeface="+mn-ea"/>
                </a:rPr>
                <a:t>5%</a:t>
              </a:r>
              <a:endParaRPr kumimoji="1" lang="zh-CN" altLang="en-US" sz="1050" b="1" dirty="0">
                <a:latin typeface="+mn-lt"/>
                <a:ea typeface="+mn-ea"/>
              </a:endParaRPr>
            </a:p>
          </p:txBody>
        </p:sp>
      </p:grpSp>
      <p:grpSp>
        <p:nvGrpSpPr>
          <p:cNvPr id="9" name="组 8"/>
          <p:cNvGrpSpPr>
            <a:grpSpLocks/>
          </p:cNvGrpSpPr>
          <p:nvPr/>
        </p:nvGrpSpPr>
        <p:grpSpPr bwMode="auto">
          <a:xfrm>
            <a:off x="5360988" y="3653484"/>
            <a:ext cx="471487" cy="396875"/>
            <a:chOff x="5361223" y="4076934"/>
            <a:chExt cx="471989" cy="395905"/>
          </a:xfrm>
        </p:grpSpPr>
        <p:pic>
          <p:nvPicPr>
            <p:cNvPr id="4132" name="图片 73"/>
            <p:cNvPicPr>
              <a:picLocks noChangeAspect="1"/>
            </p:cNvPicPr>
            <p:nvPr/>
          </p:nvPicPr>
          <p:blipFill>
            <a:blip r:embed="rId4">
              <a:extLst>
                <a:ext uri="{28A0092B-C50C-407E-A947-70E740481C1C}">
                  <a14:useLocalDpi xmlns:a14="http://schemas.microsoft.com/office/drawing/2010/main" val="0"/>
                </a:ext>
              </a:extLst>
            </a:blip>
            <a:srcRect l="2" r="50726"/>
            <a:stretch>
              <a:fillRect/>
            </a:stretch>
          </p:blipFill>
          <p:spPr bwMode="auto">
            <a:xfrm>
              <a:off x="5361223" y="4076934"/>
              <a:ext cx="417572" cy="3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文本框 68"/>
            <p:cNvSpPr txBox="1"/>
            <p:nvPr/>
          </p:nvSpPr>
          <p:spPr>
            <a:xfrm>
              <a:off x="5377115" y="4133944"/>
              <a:ext cx="456097" cy="253379"/>
            </a:xfrm>
            <a:prstGeom prst="rect">
              <a:avLst/>
            </a:prstGeom>
            <a:noFill/>
          </p:spPr>
          <p:txBody>
            <a:bodyPr wrap="none">
              <a:spAutoFit/>
            </a:bodyPr>
            <a:lstStyle/>
            <a:p>
              <a:pPr eaLnBrk="1" fontAlgn="auto" hangingPunct="1">
                <a:spcBef>
                  <a:spcPts val="0"/>
                </a:spcBef>
                <a:spcAft>
                  <a:spcPts val="0"/>
                </a:spcAft>
                <a:defRPr/>
              </a:pPr>
              <a:r>
                <a:rPr kumimoji="1" lang="en-US" altLang="zh-CN" sz="1050" b="1" dirty="0">
                  <a:latin typeface="+mn-lt"/>
                  <a:ea typeface="+mn-ea"/>
                </a:rPr>
                <a:t>20%</a:t>
              </a:r>
              <a:endParaRPr kumimoji="1" lang="zh-CN" altLang="en-US" sz="1050" b="1" dirty="0">
                <a:latin typeface="+mn-lt"/>
                <a:ea typeface="+mn-ea"/>
              </a:endParaRPr>
            </a:p>
          </p:txBody>
        </p:sp>
      </p:grpSp>
      <p:grpSp>
        <p:nvGrpSpPr>
          <p:cNvPr id="14" name="组 13"/>
          <p:cNvGrpSpPr>
            <a:grpSpLocks/>
          </p:cNvGrpSpPr>
          <p:nvPr/>
        </p:nvGrpSpPr>
        <p:grpSpPr bwMode="auto">
          <a:xfrm>
            <a:off x="5778500" y="3650309"/>
            <a:ext cx="474663" cy="395288"/>
            <a:chOff x="5778795" y="4072963"/>
            <a:chExt cx="474217" cy="395905"/>
          </a:xfrm>
        </p:grpSpPr>
        <p:pic>
          <p:nvPicPr>
            <p:cNvPr id="4130" name="图片 72"/>
            <p:cNvPicPr>
              <a:picLocks noChangeAspect="1"/>
            </p:cNvPicPr>
            <p:nvPr/>
          </p:nvPicPr>
          <p:blipFill>
            <a:blip r:embed="rId4">
              <a:extLst>
                <a:ext uri="{28A0092B-C50C-407E-A947-70E740481C1C}">
                  <a14:useLocalDpi xmlns:a14="http://schemas.microsoft.com/office/drawing/2010/main" val="0"/>
                </a:ext>
              </a:extLst>
            </a:blip>
            <a:srcRect l="49274"/>
            <a:stretch>
              <a:fillRect/>
            </a:stretch>
          </p:blipFill>
          <p:spPr bwMode="auto">
            <a:xfrm>
              <a:off x="5778795" y="4072963"/>
              <a:ext cx="429906" cy="3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本框 69"/>
            <p:cNvSpPr txBox="1"/>
            <p:nvPr/>
          </p:nvSpPr>
          <p:spPr>
            <a:xfrm>
              <a:off x="5797827" y="4136562"/>
              <a:ext cx="455185" cy="254396"/>
            </a:xfrm>
            <a:prstGeom prst="rect">
              <a:avLst/>
            </a:prstGeom>
            <a:noFill/>
          </p:spPr>
          <p:txBody>
            <a:bodyPr wrap="none">
              <a:spAutoFit/>
            </a:bodyPr>
            <a:lstStyle/>
            <a:p>
              <a:pPr eaLnBrk="1" fontAlgn="auto" hangingPunct="1">
                <a:spcBef>
                  <a:spcPts val="0"/>
                </a:spcBef>
                <a:spcAft>
                  <a:spcPts val="0"/>
                </a:spcAft>
                <a:defRPr/>
              </a:pPr>
              <a:r>
                <a:rPr kumimoji="1" lang="en-US" altLang="zh-CN" sz="1050" b="1" dirty="0">
                  <a:latin typeface="+mn-lt"/>
                  <a:ea typeface="+mn-ea"/>
                </a:rPr>
                <a:t>50%</a:t>
              </a:r>
              <a:endParaRPr kumimoji="1" lang="zh-CN" altLang="en-US" sz="1050" b="1" dirty="0">
                <a:latin typeface="+mn-lt"/>
                <a:ea typeface="+mn-ea"/>
              </a:endParaRPr>
            </a:p>
          </p:txBody>
        </p:sp>
      </p:grpSp>
      <p:pic>
        <p:nvPicPr>
          <p:cNvPr id="56" name="图片 55"/>
          <p:cNvPicPr>
            <a:picLocks noChangeAspect="1"/>
          </p:cNvPicPr>
          <p:nvPr/>
        </p:nvPicPr>
        <p:blipFill>
          <a:blip r:embed="rId6">
            <a:extLst>
              <a:ext uri="{28A0092B-C50C-407E-A947-70E740481C1C}">
                <a14:useLocalDpi xmlns:a14="http://schemas.microsoft.com/office/drawing/2010/main" val="0"/>
              </a:ext>
            </a:extLst>
          </a:blip>
          <a:srcRect r="50128"/>
          <a:stretch>
            <a:fillRect/>
          </a:stretch>
        </p:blipFill>
        <p:spPr bwMode="auto">
          <a:xfrm>
            <a:off x="854075" y="3029472"/>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图片 58"/>
          <p:cNvPicPr>
            <a:picLocks noChangeAspect="1"/>
          </p:cNvPicPr>
          <p:nvPr/>
        </p:nvPicPr>
        <p:blipFill>
          <a:blip r:embed="rId6">
            <a:extLst>
              <a:ext uri="{28A0092B-C50C-407E-A947-70E740481C1C}">
                <a14:useLocalDpi xmlns:a14="http://schemas.microsoft.com/office/drawing/2010/main" val="0"/>
              </a:ext>
            </a:extLst>
          </a:blip>
          <a:srcRect r="50128"/>
          <a:stretch>
            <a:fillRect/>
          </a:stretch>
        </p:blipFill>
        <p:spPr bwMode="auto">
          <a:xfrm>
            <a:off x="854075" y="3029472"/>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图片 74"/>
          <p:cNvPicPr>
            <a:picLocks noChangeAspect="1"/>
          </p:cNvPicPr>
          <p:nvPr/>
        </p:nvPicPr>
        <p:blipFill>
          <a:blip r:embed="rId6">
            <a:extLst>
              <a:ext uri="{28A0092B-C50C-407E-A947-70E740481C1C}">
                <a14:useLocalDpi xmlns:a14="http://schemas.microsoft.com/office/drawing/2010/main" val="0"/>
              </a:ext>
            </a:extLst>
          </a:blip>
          <a:srcRect r="50128"/>
          <a:stretch>
            <a:fillRect/>
          </a:stretch>
        </p:blipFill>
        <p:spPr bwMode="auto">
          <a:xfrm>
            <a:off x="850900" y="3029472"/>
            <a:ext cx="388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文本框 75"/>
          <p:cNvSpPr txBox="1"/>
          <p:nvPr/>
        </p:nvSpPr>
        <p:spPr>
          <a:xfrm>
            <a:off x="3876675" y="3031060"/>
            <a:ext cx="1463675" cy="403225"/>
          </a:xfrm>
          <a:prstGeom prst="rect">
            <a:avLst/>
          </a:prstGeom>
          <a:noFill/>
        </p:spPr>
        <p:txBody>
          <a:bodyPr>
            <a:spAutoFit/>
          </a:bodyPr>
          <a:lstStyle/>
          <a:p>
            <a:pPr eaLnBrk="1" fontAlgn="auto" hangingPunct="1">
              <a:spcBef>
                <a:spcPts val="0"/>
              </a:spcBef>
              <a:spcAft>
                <a:spcPts val="0"/>
              </a:spcAft>
              <a:defRPr/>
            </a:pPr>
            <a:r>
              <a:rPr kumimoji="1" lang="en-US" altLang="zh-CN" sz="1013" dirty="0">
                <a:latin typeface="+mn-lt"/>
                <a:ea typeface="+mn-ea"/>
              </a:rPr>
              <a:t>Compare the received “texture” with the local</a:t>
            </a:r>
            <a:endParaRPr kumimoji="1" lang="zh-CN" altLang="en-US" sz="1013" dirty="0">
              <a:latin typeface="+mn-lt"/>
              <a:ea typeface="+mn-ea"/>
            </a:endParaRPr>
          </a:p>
        </p:txBody>
      </p:sp>
      <p:sp>
        <p:nvSpPr>
          <p:cNvPr id="68" name="文本框 67"/>
          <p:cNvSpPr txBox="1"/>
          <p:nvPr/>
        </p:nvSpPr>
        <p:spPr>
          <a:xfrm>
            <a:off x="1147971" y="833868"/>
            <a:ext cx="4610720" cy="334707"/>
          </a:xfrm>
          <a:prstGeom prst="rect">
            <a:avLst/>
          </a:prstGeom>
          <a:noFill/>
        </p:spPr>
        <p:txBody>
          <a:bodyPr wrap="square" rtlCol="0">
            <a:spAutoFit/>
          </a:bodyPr>
          <a:lstStyle/>
          <a:p>
            <a:pPr algn="ctr"/>
            <a:r>
              <a:rPr kumimoji="1" lang="en-US" altLang="zh-CN" sz="1575" b="1" dirty="0"/>
              <a:t>Must be the key symmetrically identical ?</a:t>
            </a:r>
            <a:endParaRPr kumimoji="1" lang="zh-CN" altLang="en-US" sz="1575" b="1" dirty="0"/>
          </a:p>
        </p:txBody>
      </p:sp>
      <p:sp>
        <p:nvSpPr>
          <p:cNvPr id="81" name="矩形 80"/>
          <p:cNvSpPr/>
          <p:nvPr/>
        </p:nvSpPr>
        <p:spPr>
          <a:xfrm>
            <a:off x="1788" y="317888"/>
            <a:ext cx="1247835"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TextBox 1"/>
          <p:cNvSpPr txBox="1"/>
          <p:nvPr/>
        </p:nvSpPr>
        <p:spPr>
          <a:xfrm>
            <a:off x="1786" y="342115"/>
            <a:ext cx="1838303" cy="338554"/>
          </a:xfrm>
          <a:prstGeom prst="rect">
            <a:avLst/>
          </a:prstGeom>
          <a:noFill/>
        </p:spPr>
        <p:txBody>
          <a:bodyPr wrap="square" rtlCol="0">
            <a:spAutoFit/>
          </a:bodyPr>
          <a:lstStyle/>
          <a:p>
            <a:r>
              <a:rPr lang="en-US" altLang="zh-CN" sz="1600" spc="-8" dirty="0" smtClean="0">
                <a:solidFill>
                  <a:schemeClr val="bg1"/>
                </a:solidFill>
                <a:latin typeface="Arial" panose="020B0604020202020204" pitchFamily="34" charset="0"/>
                <a:cs typeface="Arial" panose="020B0604020202020204" pitchFamily="34" charset="0"/>
              </a:rPr>
              <a:t> Main </a:t>
            </a:r>
            <a:r>
              <a:rPr lang="en-US" altLang="zh-CN" sz="1600" spc="-8" dirty="0">
                <a:solidFill>
                  <a:schemeClr val="bg1"/>
                </a:solidFill>
                <a:latin typeface="Arial" panose="020B0604020202020204" pitchFamily="34" charset="0"/>
                <a:cs typeface="Arial" panose="020B0604020202020204" pitchFamily="34" charset="0"/>
              </a:rPr>
              <a:t>idea</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57"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58" name="矩形 57"/>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TextBox 4"/>
          <p:cNvSpPr txBox="1"/>
          <p:nvPr/>
        </p:nvSpPr>
        <p:spPr>
          <a:xfrm>
            <a:off x="6032323"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10</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513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nodeType="afterGroup">
                            <p:stCondLst>
                              <p:cond delay="1000"/>
                            </p:stCondLst>
                            <p:childTnLst>
                              <p:par>
                                <p:cTn id="47" presetID="10" presetClass="entr" presetSubtype="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nodeType="afterGroup">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nodeType="afterGroup">
                            <p:stCondLst>
                              <p:cond delay="500"/>
                            </p:stCondLst>
                            <p:childTnLst>
                              <p:par>
                                <p:cTn id="86" presetID="10" presetClass="entr" presetSubtype="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0" presetClass="entr" presetSubtype="0" fill="hold" nodeType="with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par>
                                <p:cTn id="92" presetID="10" presetClass="entr" presetSubtype="0"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2" presetClass="path" presetSubtype="0" accel="50000" decel="50000" fill="hold" nodeType="clickEffect">
                                  <p:stCondLst>
                                    <p:cond delay="0"/>
                                  </p:stCondLst>
                                  <p:childTnLst>
                                    <p:animMotion origin="layout" path="M 7.40741E-7 8.64198E-7 L 0.33727 8.64198E-7 " pathEditMode="relative" rAng="0" ptsTypes="AA">
                                      <p:cBhvr>
                                        <p:cTn id="98" dur="2000" fill="hold"/>
                                        <p:tgtEl>
                                          <p:spTgt spid="56"/>
                                        </p:tgtEl>
                                        <p:attrNameLst>
                                          <p:attrName>ppt_x</p:attrName>
                                          <p:attrName>ppt_y</p:attrName>
                                        </p:attrNameLst>
                                      </p:cBhvr>
                                      <p:rCtr x="16852" y="0"/>
                                    </p:animMotion>
                                  </p:childTnLst>
                                </p:cTn>
                              </p:par>
                              <p:par>
                                <p:cTn id="99" presetID="42" presetClass="path" presetSubtype="0" accel="50000" decel="50000" fill="hold" nodeType="withEffect">
                                  <p:stCondLst>
                                    <p:cond delay="0"/>
                                  </p:stCondLst>
                                  <p:childTnLst>
                                    <p:animMotion origin="layout" path="M 7.40741E-7 8.64198E-7 L 0.6963 0.00062 " pathEditMode="relative" rAng="0" ptsTypes="AA">
                                      <p:cBhvr>
                                        <p:cTn id="100" dur="2000" fill="hold"/>
                                        <p:tgtEl>
                                          <p:spTgt spid="59"/>
                                        </p:tgtEl>
                                        <p:attrNameLst>
                                          <p:attrName>ppt_x</p:attrName>
                                          <p:attrName>ppt_y</p:attrName>
                                        </p:attrNameLst>
                                      </p:cBhvr>
                                      <p:rCtr x="34815" y="31"/>
                                    </p:animMotion>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500"/>
                                        <p:tgtEl>
                                          <p:spTgt spid="76"/>
                                        </p:tgtEl>
                                      </p:cBhvr>
                                    </p:animEffect>
                                  </p:childTnLst>
                                </p:cTn>
                              </p:par>
                            </p:childTnLst>
                          </p:cTn>
                        </p:par>
                        <p:par>
                          <p:cTn id="106" fill="hold" nodeType="afterGroup">
                            <p:stCondLst>
                              <p:cond delay="500"/>
                            </p:stCondLst>
                            <p:childTnLst>
                              <p:par>
                                <p:cTn id="107" presetID="42" presetClass="path" presetSubtype="0" accel="50000" decel="50000" fill="hold" nodeType="afterEffect">
                                  <p:stCondLst>
                                    <p:cond delay="0"/>
                                  </p:stCondLst>
                                  <p:childTnLst>
                                    <p:animMotion origin="layout" path="M -4.07407E-6 -7.40741E-7 L 0.03727 0.16358 " pathEditMode="relative" rAng="0" ptsTypes="AA">
                                      <p:cBhvr>
                                        <p:cTn id="108" dur="2000" fill="hold"/>
                                        <p:tgtEl>
                                          <p:spTgt spid="64"/>
                                        </p:tgtEl>
                                        <p:attrNameLst>
                                          <p:attrName>ppt_x</p:attrName>
                                          <p:attrName>ppt_y</p:attrName>
                                        </p:attrNameLst>
                                      </p:cBhvr>
                                      <p:rCtr x="1852" y="8179"/>
                                    </p:animMotion>
                                  </p:childTnLst>
                                </p:cTn>
                              </p:par>
                              <p:par>
                                <p:cTn id="109" presetID="42" presetClass="path" presetSubtype="0" accel="50000" decel="50000" fill="hold" nodeType="withEffect">
                                  <p:stCondLst>
                                    <p:cond delay="0"/>
                                  </p:stCondLst>
                                  <p:childTnLst>
                                    <p:animMotion origin="layout" path="M -4.44444E-6 -2.59259E-6 L 0.02871 0.16081 " pathEditMode="relative" rAng="0" ptsTypes="AA">
                                      <p:cBhvr>
                                        <p:cTn id="110" dur="2000" fill="hold"/>
                                        <p:tgtEl>
                                          <p:spTgt spid="61"/>
                                        </p:tgtEl>
                                        <p:attrNameLst>
                                          <p:attrName>ppt_x</p:attrName>
                                          <p:attrName>ppt_y</p:attrName>
                                        </p:attrNameLst>
                                      </p:cBhvr>
                                      <p:rCtr x="1435" y="8025"/>
                                    </p:animMotion>
                                  </p:childTnLst>
                                </p:cTn>
                              </p:par>
                            </p:childTnLst>
                          </p:cTn>
                        </p:par>
                        <p:par>
                          <p:cTn id="111" fill="hold" nodeType="afterGroup">
                            <p:stCondLst>
                              <p:cond delay="2500"/>
                            </p:stCondLst>
                            <p:childTnLst>
                              <p:par>
                                <p:cTn id="112" presetID="10" presetClass="entr" presetSubtype="0" fill="hold" nodeType="after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cTn>
                              </p:par>
                              <p:par>
                                <p:cTn id="115" presetID="10" presetClass="entr" presetSubtype="0" fill="hold"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500"/>
                                        <p:tgtEl>
                                          <p:spTgt spid="9"/>
                                        </p:tgtEl>
                                      </p:cBhvr>
                                    </p:animEffect>
                                  </p:childTnLst>
                                </p:cTn>
                              </p:par>
                            </p:childTnLst>
                          </p:cTn>
                        </p:par>
                        <p:par>
                          <p:cTn id="118" fill="hold" nodeType="afterGroup">
                            <p:stCondLst>
                              <p:cond delay="3000"/>
                            </p:stCondLst>
                            <p:childTnLst>
                              <p:par>
                                <p:cTn id="119" presetID="42" presetClass="path" presetSubtype="0" accel="50000" decel="50000" fill="hold" nodeType="afterEffect">
                                  <p:stCondLst>
                                    <p:cond delay="0"/>
                                  </p:stCondLst>
                                  <p:childTnLst>
                                    <p:animMotion origin="layout" path="M 3.7037E-7 -3.45679E-6 L -0.02454 0.16482 " pathEditMode="relative" rAng="0" ptsTypes="AA">
                                      <p:cBhvr>
                                        <p:cTn id="120" dur="2000" fill="hold"/>
                                        <p:tgtEl>
                                          <p:spTgt spid="63"/>
                                        </p:tgtEl>
                                        <p:attrNameLst>
                                          <p:attrName>ppt_x</p:attrName>
                                          <p:attrName>ppt_y</p:attrName>
                                        </p:attrNameLst>
                                      </p:cBhvr>
                                      <p:rCtr x="-1227" y="8241"/>
                                    </p:animMotion>
                                  </p:childTnLst>
                                </p:cTn>
                              </p:par>
                              <p:par>
                                <p:cTn id="121" presetID="42" presetClass="path" presetSubtype="0" accel="50000" decel="50000" fill="hold" nodeType="withEffect">
                                  <p:stCondLst>
                                    <p:cond delay="0"/>
                                  </p:stCondLst>
                                  <p:childTnLst>
                                    <p:animMotion origin="layout" path="M 4.07407E-6 3.33333E-6 L -0.02778 0.16234 " pathEditMode="relative" rAng="0" ptsTypes="AA">
                                      <p:cBhvr>
                                        <p:cTn id="122" dur="2000" fill="hold"/>
                                        <p:tgtEl>
                                          <p:spTgt spid="62"/>
                                        </p:tgtEl>
                                        <p:attrNameLst>
                                          <p:attrName>ppt_x</p:attrName>
                                          <p:attrName>ppt_y</p:attrName>
                                        </p:attrNameLst>
                                      </p:cBhvr>
                                      <p:rCtr x="-1389" y="8117"/>
                                    </p:animMotion>
                                  </p:childTnLst>
                                </p:cTn>
                              </p:par>
                            </p:childTnLst>
                          </p:cTn>
                        </p:par>
                        <p:par>
                          <p:cTn id="123" fill="hold" nodeType="afterGroup">
                            <p:stCondLst>
                              <p:cond delay="5000"/>
                            </p:stCondLst>
                            <p:childTnLst>
                              <p:par>
                                <p:cTn id="124" presetID="10" presetClass="entr" presetSubtype="0" fill="hold" nodeType="after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fade">
                                      <p:cBhvr>
                                        <p:cTn id="126" dur="500"/>
                                        <p:tgtEl>
                                          <p:spTgt spid="8"/>
                                        </p:tgtEl>
                                      </p:cBhvr>
                                    </p:animEffect>
                                  </p:childTnLst>
                                </p:cTn>
                              </p:par>
                              <p:par>
                                <p:cTn id="127" presetID="10"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500"/>
                                        <p:tgtEl>
                                          <p:spTgt spid="14"/>
                                        </p:tgtEl>
                                      </p:cBhvr>
                                    </p:animEffect>
                                  </p:childTnLst>
                                </p:cTn>
                              </p:par>
                            </p:childTnLst>
                          </p:cTn>
                        </p:par>
                        <p:par>
                          <p:cTn id="130" fill="hold" nodeType="afterGroup">
                            <p:stCondLst>
                              <p:cond delay="55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fade">
                                      <p:cBhvr>
                                        <p:cTn id="136" dur="500"/>
                                        <p:tgtEl>
                                          <p:spTgt spid="52"/>
                                        </p:tgtEl>
                                      </p:cBhvr>
                                    </p:animEffect>
                                  </p:childTnLst>
                                </p:cTn>
                              </p:par>
                              <p:par>
                                <p:cTn id="137" presetID="10" presetClass="entr" presetSubtype="0" fill="hold" nodeType="with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fade">
                                      <p:cBhvr>
                                        <p:cTn id="13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38" grpId="0"/>
      <p:bldP spid="51" grpId="0"/>
      <p:bldP spid="52" grpId="0"/>
      <p:bldP spid="47" grpId="0"/>
      <p:bldP spid="48" grpId="0"/>
      <p:bldP spid="49" grpId="0"/>
      <p:bldP spid="50" grpId="0"/>
      <p:bldP spid="53" grpId="0"/>
      <p:bldP spid="54" grpId="0"/>
      <p:bldP spid="5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rot="2412529">
            <a:off x="1998695" y="1225545"/>
            <a:ext cx="2808698" cy="2655048"/>
          </a:xfrm>
          <a:prstGeom prst="rect">
            <a:avLst/>
          </a:prstGeom>
        </p:spPr>
      </p:pic>
      <p:grpSp>
        <p:nvGrpSpPr>
          <p:cNvPr id="23" name="Group 22"/>
          <p:cNvGrpSpPr/>
          <p:nvPr/>
        </p:nvGrpSpPr>
        <p:grpSpPr>
          <a:xfrm>
            <a:off x="136387" y="909935"/>
            <a:ext cx="2350556" cy="986196"/>
            <a:chOff x="267688" y="956918"/>
            <a:chExt cx="2665432" cy="1026054"/>
          </a:xfrm>
        </p:grpSpPr>
        <p:sp>
          <p:nvSpPr>
            <p:cNvPr id="8" name="TextBox 7"/>
            <p:cNvSpPr txBox="1"/>
            <p:nvPr/>
          </p:nvSpPr>
          <p:spPr>
            <a:xfrm>
              <a:off x="267688" y="1246476"/>
              <a:ext cx="2665432" cy="736496"/>
            </a:xfrm>
            <a:prstGeom prst="rect">
              <a:avLst/>
            </a:prstGeom>
            <a:noFill/>
          </p:spPr>
          <p:txBody>
            <a:bodyPr wrap="square" rtlCol="0">
              <a:spAutoFit/>
            </a:bodyPr>
            <a:lstStyle/>
            <a:p>
              <a:r>
                <a:rPr lang="en-US" altLang="zh-CN" sz="1000" kern="1600" spc="8" dirty="0"/>
                <a:t>Alice </a:t>
              </a:r>
              <a:r>
                <a:rPr lang="en-US" altLang="zh-CN" sz="1000" kern="1600" spc="8" dirty="0" smtClean="0"/>
                <a:t>broadcasts a </a:t>
              </a:r>
              <a:r>
                <a:rPr lang="en-US" altLang="zh-CN" sz="1000" kern="1600" spc="8" dirty="0"/>
                <a:t>message to other devices and ask them (including Alice) to start listening to a same public </a:t>
              </a:r>
              <a:r>
                <a:rPr lang="en-US" altLang="zh-CN" sz="1000" kern="1600" spc="8" dirty="0" smtClean="0"/>
                <a:t>Wi-Fi </a:t>
              </a:r>
              <a:r>
                <a:rPr lang="en-US" altLang="zh-CN" sz="1000" kern="1600" spc="8" dirty="0"/>
                <a:t>source.</a:t>
              </a:r>
              <a:endParaRPr lang="en-US" altLang="zh-CN" sz="1000" spc="8" dirty="0"/>
            </a:p>
          </p:txBody>
        </p:sp>
        <p:cxnSp>
          <p:nvCxnSpPr>
            <p:cNvPr id="9" name="直接连接符 8"/>
            <p:cNvCxnSpPr/>
            <p:nvPr/>
          </p:nvCxnSpPr>
          <p:spPr>
            <a:xfrm>
              <a:off x="340540" y="1228595"/>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0863" y="956918"/>
              <a:ext cx="2148487" cy="348813"/>
            </a:xfrm>
            <a:prstGeom prst="rect">
              <a:avLst/>
            </a:prstGeom>
            <a:noFill/>
          </p:spPr>
          <p:txBody>
            <a:bodyPr wrap="square" rtlCol="0">
              <a:spAutoFit/>
            </a:bodyPr>
            <a:lstStyle/>
            <a:p>
              <a:r>
                <a:rPr lang="en-US" altLang="zh-CN" sz="1100" b="1" spc="-15" dirty="0">
                  <a:solidFill>
                    <a:srgbClr val="2E4860"/>
                  </a:solidFill>
                </a:rPr>
                <a:t>1.</a:t>
              </a:r>
              <a:r>
                <a:rPr lang="zh-CN" altLang="en-US" sz="1100" b="1" spc="-15" dirty="0">
                  <a:solidFill>
                    <a:srgbClr val="2E4860"/>
                  </a:solidFill>
                </a:rPr>
                <a:t> </a:t>
              </a:r>
              <a:r>
                <a:rPr lang="en-US" altLang="zh-CN" sz="1100" b="1" spc="-15" dirty="0">
                  <a:solidFill>
                    <a:srgbClr val="2E4860"/>
                  </a:solidFill>
                </a:rPr>
                <a:t>Channel sampling </a:t>
              </a:r>
            </a:p>
          </p:txBody>
        </p:sp>
      </p:grpSp>
      <p:grpSp>
        <p:nvGrpSpPr>
          <p:cNvPr id="22" name="Group 21"/>
          <p:cNvGrpSpPr/>
          <p:nvPr/>
        </p:nvGrpSpPr>
        <p:grpSpPr>
          <a:xfrm>
            <a:off x="-26918" y="2711971"/>
            <a:ext cx="2397658" cy="974813"/>
            <a:chOff x="314851" y="2776714"/>
            <a:chExt cx="2665432" cy="806994"/>
          </a:xfrm>
        </p:grpSpPr>
        <p:sp>
          <p:nvSpPr>
            <p:cNvPr id="13" name="TextBox 12"/>
            <p:cNvSpPr txBox="1"/>
            <p:nvPr/>
          </p:nvSpPr>
          <p:spPr>
            <a:xfrm>
              <a:off x="314851" y="2997689"/>
              <a:ext cx="2665432" cy="586019"/>
            </a:xfrm>
            <a:prstGeom prst="rect">
              <a:avLst/>
            </a:prstGeom>
            <a:noFill/>
          </p:spPr>
          <p:txBody>
            <a:bodyPr wrap="square" rtlCol="0">
              <a:spAutoFit/>
            </a:bodyPr>
            <a:lstStyle/>
            <a:p>
              <a:r>
                <a:rPr lang="en-US" altLang="zh-CN" sz="1000" kern="1600" spc="8" dirty="0"/>
                <a:t>Alice and Bob need to ensure that they obtain a same key and correct the mismatch bits, which are very few in TDS.</a:t>
              </a:r>
              <a:endParaRPr lang="en-US" altLang="zh-CN" sz="1000" spc="8" dirty="0"/>
            </a:p>
          </p:txBody>
        </p:sp>
        <p:cxnSp>
          <p:nvCxnSpPr>
            <p:cNvPr id="14" name="直接连接符 13"/>
            <p:cNvCxnSpPr/>
            <p:nvPr/>
          </p:nvCxnSpPr>
          <p:spPr>
            <a:xfrm>
              <a:off x="387703" y="2979808"/>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8026" y="2776714"/>
              <a:ext cx="2615095" cy="216572"/>
            </a:xfrm>
            <a:prstGeom prst="rect">
              <a:avLst/>
            </a:prstGeom>
            <a:noFill/>
          </p:spPr>
          <p:txBody>
            <a:bodyPr wrap="square" rtlCol="0">
              <a:spAutoFit/>
            </a:bodyPr>
            <a:lstStyle/>
            <a:p>
              <a:r>
                <a:rPr lang="en-US" altLang="zh-CN" sz="1100" b="1" spc="-15" dirty="0">
                  <a:solidFill>
                    <a:srgbClr val="2E4860"/>
                  </a:solidFill>
                </a:rPr>
                <a:t>5.</a:t>
              </a:r>
              <a:r>
                <a:rPr lang="zh-CN" altLang="en-US" sz="1100" b="1" spc="-15" dirty="0">
                  <a:solidFill>
                    <a:srgbClr val="2E4860"/>
                  </a:solidFill>
                </a:rPr>
                <a:t> </a:t>
              </a:r>
              <a:r>
                <a:rPr lang="en-US" altLang="zh-CN" sz="1100" b="1" spc="-15" dirty="0">
                  <a:solidFill>
                    <a:srgbClr val="2E4860"/>
                  </a:solidFill>
                </a:rPr>
                <a:t>Information reconciliation </a:t>
              </a:r>
            </a:p>
          </p:txBody>
        </p:sp>
      </p:grpSp>
      <p:grpSp>
        <p:nvGrpSpPr>
          <p:cNvPr id="12" name="Group 11"/>
          <p:cNvGrpSpPr/>
          <p:nvPr/>
        </p:nvGrpSpPr>
        <p:grpSpPr>
          <a:xfrm>
            <a:off x="4632968" y="2646596"/>
            <a:ext cx="2134835" cy="926821"/>
            <a:chOff x="6106717" y="2859884"/>
            <a:chExt cx="3007777" cy="785966"/>
          </a:xfrm>
        </p:grpSpPr>
        <p:sp>
          <p:nvSpPr>
            <p:cNvPr id="16" name="TextBox 15"/>
            <p:cNvSpPr txBox="1"/>
            <p:nvPr/>
          </p:nvSpPr>
          <p:spPr>
            <a:xfrm>
              <a:off x="6106717" y="3113377"/>
              <a:ext cx="3007777" cy="532473"/>
            </a:xfrm>
            <a:prstGeom prst="rect">
              <a:avLst/>
            </a:prstGeom>
            <a:noFill/>
          </p:spPr>
          <p:txBody>
            <a:bodyPr wrap="square" rtlCol="0">
              <a:spAutoFit/>
            </a:bodyPr>
            <a:lstStyle/>
            <a:p>
              <a:r>
                <a:rPr lang="en-US" altLang="zh-CN" sz="1000" kern="1600" spc="8" dirty="0"/>
                <a:t>Alice may use any key generation method to determine a strong secret key with high randomness and entropy.</a:t>
              </a:r>
              <a:endParaRPr lang="en-US" altLang="zh-CN" sz="1000" spc="8" dirty="0"/>
            </a:p>
          </p:txBody>
        </p:sp>
        <p:cxnSp>
          <p:nvCxnSpPr>
            <p:cNvPr id="17" name="直接连接符 16"/>
            <p:cNvCxnSpPr/>
            <p:nvPr/>
          </p:nvCxnSpPr>
          <p:spPr>
            <a:xfrm>
              <a:off x="6179570" y="3095496"/>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09894" y="2859884"/>
              <a:ext cx="1907802" cy="251445"/>
            </a:xfrm>
            <a:prstGeom prst="rect">
              <a:avLst/>
            </a:prstGeom>
            <a:noFill/>
          </p:spPr>
          <p:txBody>
            <a:bodyPr wrap="square" rtlCol="0">
              <a:spAutoFit/>
            </a:bodyPr>
            <a:lstStyle/>
            <a:p>
              <a:r>
                <a:rPr lang="en-US" altLang="zh-CN" sz="1100" b="1" spc="-15" dirty="0">
                  <a:solidFill>
                    <a:srgbClr val="2E4860"/>
                  </a:solidFill>
                </a:rPr>
                <a:t>3.</a:t>
              </a:r>
              <a:r>
                <a:rPr lang="zh-CN" altLang="en-US" sz="1100" b="1" spc="-15" dirty="0">
                  <a:solidFill>
                    <a:srgbClr val="2E4860"/>
                  </a:solidFill>
                </a:rPr>
                <a:t> </a:t>
              </a:r>
              <a:r>
                <a:rPr lang="en-US" altLang="zh-CN" sz="1100" b="1" spc="-15" dirty="0">
                  <a:solidFill>
                    <a:srgbClr val="2E4860"/>
                  </a:solidFill>
                </a:rPr>
                <a:t>Key generation </a:t>
              </a:r>
            </a:p>
          </p:txBody>
        </p:sp>
      </p:grpSp>
      <p:grpSp>
        <p:nvGrpSpPr>
          <p:cNvPr id="2" name="Group 1"/>
          <p:cNvGrpSpPr/>
          <p:nvPr/>
        </p:nvGrpSpPr>
        <p:grpSpPr>
          <a:xfrm>
            <a:off x="4632968" y="927023"/>
            <a:ext cx="2141946" cy="1228412"/>
            <a:chOff x="6136223" y="975337"/>
            <a:chExt cx="2869543" cy="1214987"/>
          </a:xfrm>
        </p:grpSpPr>
        <p:sp>
          <p:nvSpPr>
            <p:cNvPr id="19" name="TextBox 18"/>
            <p:cNvSpPr txBox="1"/>
            <p:nvPr/>
          </p:nvSpPr>
          <p:spPr>
            <a:xfrm>
              <a:off x="6136223" y="1246476"/>
              <a:ext cx="2869543" cy="943848"/>
            </a:xfrm>
            <a:prstGeom prst="rect">
              <a:avLst/>
            </a:prstGeom>
            <a:noFill/>
          </p:spPr>
          <p:txBody>
            <a:bodyPr wrap="square" rtlCol="0">
              <a:spAutoFit/>
            </a:bodyPr>
            <a:lstStyle/>
            <a:p>
              <a:r>
                <a:rPr lang="en-US" altLang="zh-CN" sz="1000" kern="1600" spc="8" dirty="0"/>
                <a:t>S-box includes a number of blocks. Each block contains a number of samples and represents a bit 0 or 1</a:t>
              </a:r>
              <a:endParaRPr lang="en-US" altLang="zh-CN" sz="1000" spc="8" dirty="0"/>
            </a:p>
          </p:txBody>
        </p:sp>
        <p:cxnSp>
          <p:nvCxnSpPr>
            <p:cNvPr id="20" name="直接连接符 19"/>
            <p:cNvCxnSpPr/>
            <p:nvPr/>
          </p:nvCxnSpPr>
          <p:spPr>
            <a:xfrm>
              <a:off x="6209076" y="1228595"/>
              <a:ext cx="25282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39399" y="975337"/>
              <a:ext cx="2253485" cy="348813"/>
            </a:xfrm>
            <a:prstGeom prst="rect">
              <a:avLst/>
            </a:prstGeom>
            <a:noFill/>
          </p:spPr>
          <p:txBody>
            <a:bodyPr wrap="square" rtlCol="0">
              <a:spAutoFit/>
            </a:bodyPr>
            <a:lstStyle/>
            <a:p>
              <a:r>
                <a:rPr lang="en-US" altLang="zh-CN" sz="1100" b="1" spc="-15" dirty="0">
                  <a:solidFill>
                    <a:srgbClr val="2E4860"/>
                  </a:solidFill>
                </a:rPr>
                <a:t>2.</a:t>
              </a:r>
              <a:r>
                <a:rPr lang="zh-CN" altLang="en-US" sz="1100" b="1" spc="-15" dirty="0">
                  <a:solidFill>
                    <a:srgbClr val="2E4860"/>
                  </a:solidFill>
                </a:rPr>
                <a:t> </a:t>
              </a:r>
              <a:r>
                <a:rPr lang="en-US" altLang="zh-CN" sz="1100" b="1" spc="-15" dirty="0">
                  <a:solidFill>
                    <a:srgbClr val="2E4860"/>
                  </a:solidFill>
                </a:rPr>
                <a:t>S-box Generation </a:t>
              </a:r>
            </a:p>
          </p:txBody>
        </p:sp>
      </p:grpSp>
      <p:grpSp>
        <p:nvGrpSpPr>
          <p:cNvPr id="12294" name="组合 12293"/>
          <p:cNvGrpSpPr/>
          <p:nvPr/>
        </p:nvGrpSpPr>
        <p:grpSpPr>
          <a:xfrm>
            <a:off x="2358162" y="2477992"/>
            <a:ext cx="264320" cy="264320"/>
            <a:chOff x="5117305" y="3444875"/>
            <a:chExt cx="352426" cy="352426"/>
          </a:xfrm>
        </p:grpSpPr>
        <p:sp>
          <p:nvSpPr>
            <p:cNvPr id="12291" name="椭圆 12290"/>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292" name="TextBox 12291"/>
            <p:cNvSpPr txBox="1"/>
            <p:nvPr/>
          </p:nvSpPr>
          <p:spPr>
            <a:xfrm>
              <a:off x="5207797" y="3489946"/>
              <a:ext cx="166686" cy="292387"/>
            </a:xfrm>
            <a:prstGeom prst="rect">
              <a:avLst/>
            </a:prstGeom>
            <a:noFill/>
          </p:spPr>
          <p:txBody>
            <a:bodyPr wrap="square" rtlCol="0">
              <a:spAutoFit/>
            </a:bodyPr>
            <a:lstStyle/>
            <a:p>
              <a:pPr algn="ctr"/>
              <a:r>
                <a:rPr lang="en-US" altLang="zh-CN" sz="825" dirty="0"/>
                <a:t>5</a:t>
              </a:r>
              <a:endParaRPr lang="zh-CN" altLang="en-US" sz="825" dirty="0"/>
            </a:p>
          </p:txBody>
        </p:sp>
      </p:grpSp>
      <p:grpSp>
        <p:nvGrpSpPr>
          <p:cNvPr id="48" name="组合 47"/>
          <p:cNvGrpSpPr/>
          <p:nvPr/>
        </p:nvGrpSpPr>
        <p:grpSpPr>
          <a:xfrm>
            <a:off x="4001169" y="1630067"/>
            <a:ext cx="264320" cy="264320"/>
            <a:chOff x="5117305" y="3444875"/>
            <a:chExt cx="352426" cy="352426"/>
          </a:xfrm>
        </p:grpSpPr>
        <p:sp>
          <p:nvSpPr>
            <p:cNvPr id="49" name="椭圆 48"/>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TextBox 49"/>
            <p:cNvSpPr txBox="1"/>
            <p:nvPr/>
          </p:nvSpPr>
          <p:spPr>
            <a:xfrm>
              <a:off x="5207797" y="3489946"/>
              <a:ext cx="166686" cy="292387"/>
            </a:xfrm>
            <a:prstGeom prst="rect">
              <a:avLst/>
            </a:prstGeom>
            <a:noFill/>
          </p:spPr>
          <p:txBody>
            <a:bodyPr wrap="square" rtlCol="0">
              <a:spAutoFit/>
            </a:bodyPr>
            <a:lstStyle/>
            <a:p>
              <a:pPr algn="ctr"/>
              <a:r>
                <a:rPr lang="en-US" altLang="zh-CN" sz="825" dirty="0"/>
                <a:t>2</a:t>
              </a:r>
              <a:endParaRPr lang="zh-CN" altLang="en-US" sz="825" dirty="0"/>
            </a:p>
          </p:txBody>
        </p:sp>
      </p:grpSp>
      <p:grpSp>
        <p:nvGrpSpPr>
          <p:cNvPr id="51" name="组合 50"/>
          <p:cNvGrpSpPr/>
          <p:nvPr/>
        </p:nvGrpSpPr>
        <p:grpSpPr>
          <a:xfrm>
            <a:off x="4139542" y="2800988"/>
            <a:ext cx="264320" cy="264320"/>
            <a:chOff x="5117305" y="3444875"/>
            <a:chExt cx="352426" cy="352426"/>
          </a:xfrm>
        </p:grpSpPr>
        <p:sp>
          <p:nvSpPr>
            <p:cNvPr id="52" name="椭圆 51"/>
            <p:cNvSpPr/>
            <p:nvPr/>
          </p:nvSpPr>
          <p:spPr>
            <a:xfrm>
              <a:off x="5117305" y="3444875"/>
              <a:ext cx="352426" cy="352426"/>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TextBox 52"/>
            <p:cNvSpPr txBox="1"/>
            <p:nvPr/>
          </p:nvSpPr>
          <p:spPr>
            <a:xfrm>
              <a:off x="5207797" y="3489946"/>
              <a:ext cx="166686" cy="292387"/>
            </a:xfrm>
            <a:prstGeom prst="rect">
              <a:avLst/>
            </a:prstGeom>
            <a:noFill/>
          </p:spPr>
          <p:txBody>
            <a:bodyPr wrap="square" rtlCol="0">
              <a:spAutoFit/>
            </a:bodyPr>
            <a:lstStyle/>
            <a:p>
              <a:pPr algn="ctr"/>
              <a:r>
                <a:rPr lang="en-US" altLang="zh-CN" sz="825" dirty="0">
                  <a:solidFill>
                    <a:srgbClr val="444444"/>
                  </a:solidFill>
                </a:rPr>
                <a:t>3</a:t>
              </a:r>
              <a:endParaRPr lang="zh-CN" altLang="en-US" sz="825" dirty="0">
                <a:solidFill>
                  <a:srgbClr val="444444"/>
                </a:solidFill>
              </a:endParaRPr>
            </a:p>
          </p:txBody>
        </p:sp>
      </p:grpSp>
      <p:grpSp>
        <p:nvGrpSpPr>
          <p:cNvPr id="54" name="组合 53"/>
          <p:cNvGrpSpPr/>
          <p:nvPr/>
        </p:nvGrpSpPr>
        <p:grpSpPr>
          <a:xfrm>
            <a:off x="2786553" y="1477033"/>
            <a:ext cx="264320" cy="264320"/>
            <a:chOff x="5117305" y="3444875"/>
            <a:chExt cx="352426" cy="352426"/>
          </a:xfrm>
        </p:grpSpPr>
        <p:sp>
          <p:nvSpPr>
            <p:cNvPr id="55" name="椭圆 54"/>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TextBox 55"/>
            <p:cNvSpPr txBox="1"/>
            <p:nvPr/>
          </p:nvSpPr>
          <p:spPr>
            <a:xfrm>
              <a:off x="5207797" y="3489946"/>
              <a:ext cx="166686" cy="292387"/>
            </a:xfrm>
            <a:prstGeom prst="rect">
              <a:avLst/>
            </a:prstGeom>
            <a:noFill/>
          </p:spPr>
          <p:txBody>
            <a:bodyPr wrap="square" rtlCol="0">
              <a:spAutoFit/>
            </a:bodyPr>
            <a:lstStyle/>
            <a:p>
              <a:pPr algn="ctr"/>
              <a:r>
                <a:rPr lang="en-US" altLang="zh-CN" sz="825" dirty="0">
                  <a:solidFill>
                    <a:srgbClr val="FFFFFF"/>
                  </a:solidFill>
                </a:rPr>
                <a:t>1</a:t>
              </a:r>
              <a:endParaRPr lang="zh-CN" altLang="en-US" sz="825" dirty="0">
                <a:solidFill>
                  <a:srgbClr val="FFFFFF"/>
                </a:solidFill>
              </a:endParaRPr>
            </a:p>
          </p:txBody>
        </p:sp>
      </p:grpSp>
      <p:grpSp>
        <p:nvGrpSpPr>
          <p:cNvPr id="40" name="组合 39"/>
          <p:cNvGrpSpPr/>
          <p:nvPr/>
        </p:nvGrpSpPr>
        <p:grpSpPr>
          <a:xfrm>
            <a:off x="3270884" y="3272660"/>
            <a:ext cx="264320" cy="264320"/>
            <a:chOff x="5117305" y="3444875"/>
            <a:chExt cx="352426" cy="352426"/>
          </a:xfrm>
        </p:grpSpPr>
        <p:sp>
          <p:nvSpPr>
            <p:cNvPr id="43" name="椭圆 42"/>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TextBox 12291"/>
            <p:cNvSpPr txBox="1"/>
            <p:nvPr/>
          </p:nvSpPr>
          <p:spPr>
            <a:xfrm>
              <a:off x="5207797" y="3489946"/>
              <a:ext cx="166686" cy="292387"/>
            </a:xfrm>
            <a:prstGeom prst="rect">
              <a:avLst/>
            </a:prstGeom>
            <a:noFill/>
          </p:spPr>
          <p:txBody>
            <a:bodyPr wrap="square" rtlCol="0">
              <a:spAutoFit/>
            </a:bodyPr>
            <a:lstStyle/>
            <a:p>
              <a:pPr algn="ctr"/>
              <a:r>
                <a:rPr lang="en-US" altLang="zh-CN" sz="825" dirty="0"/>
                <a:t>4</a:t>
              </a:r>
              <a:endParaRPr lang="zh-CN" altLang="en-US" sz="825" dirty="0"/>
            </a:p>
          </p:txBody>
        </p:sp>
      </p:grpSp>
      <p:sp>
        <p:nvSpPr>
          <p:cNvPr id="57" name="TextBox 56"/>
          <p:cNvSpPr txBox="1"/>
          <p:nvPr/>
        </p:nvSpPr>
        <p:spPr>
          <a:xfrm>
            <a:off x="2225465" y="3950972"/>
            <a:ext cx="3405493" cy="707886"/>
          </a:xfrm>
          <a:prstGeom prst="rect">
            <a:avLst/>
          </a:prstGeom>
          <a:noFill/>
        </p:spPr>
        <p:txBody>
          <a:bodyPr wrap="square" rtlCol="0">
            <a:spAutoFit/>
          </a:bodyPr>
          <a:lstStyle/>
          <a:p>
            <a:r>
              <a:rPr lang="en-US" altLang="zh-CN" sz="1000" kern="1600" spc="8" dirty="0"/>
              <a:t>Alice </a:t>
            </a:r>
            <a:r>
              <a:rPr lang="en-US" altLang="zh-CN" sz="1000" kern="1600" spc="8" dirty="0" smtClean="0"/>
              <a:t>selects </a:t>
            </a:r>
            <a:r>
              <a:rPr lang="en-US" altLang="zh-CN" sz="1000" kern="1600" spc="8" dirty="0"/>
              <a:t>a block from every pair to represent </a:t>
            </a:r>
            <a:endParaRPr lang="en-US" altLang="zh-CN" sz="1000" kern="1600" spc="8" dirty="0" smtClean="0"/>
          </a:p>
          <a:p>
            <a:r>
              <a:rPr lang="en-US" altLang="zh-CN" sz="1000" dirty="0" smtClean="0"/>
              <a:t>whether </a:t>
            </a:r>
            <a:r>
              <a:rPr lang="en-US" altLang="zh-CN" sz="1000" dirty="0"/>
              <a:t>this bit is 0 or 1. Bob only needs to decide whether the </a:t>
            </a:r>
            <a:r>
              <a:rPr lang="en-US" altLang="zh-CN" sz="1000" i="1" dirty="0" err="1"/>
              <a:t>i</a:t>
            </a:r>
            <a:r>
              <a:rPr lang="en-US" altLang="zh-CN" sz="1000" i="1" baseline="-25000" dirty="0" err="1"/>
              <a:t>th</a:t>
            </a:r>
            <a:r>
              <a:rPr lang="en-US" altLang="zh-CN" sz="1000" dirty="0"/>
              <a:t> block is more similar to his </a:t>
            </a:r>
            <a:r>
              <a:rPr lang="en-US" altLang="zh-CN" sz="1000" i="1" dirty="0" err="1"/>
              <a:t>i</a:t>
            </a:r>
            <a:r>
              <a:rPr lang="en-US" altLang="zh-CN" sz="1000" i="1" baseline="-25000" dirty="0" err="1"/>
              <a:t>th</a:t>
            </a:r>
            <a:r>
              <a:rPr lang="en-US" altLang="zh-CN" sz="1000" dirty="0"/>
              <a:t> </a:t>
            </a:r>
            <a:r>
              <a:rPr lang="en-US" altLang="zh-CN" sz="1000" dirty="0" smtClean="0"/>
              <a:t>0-block</a:t>
            </a:r>
          </a:p>
          <a:p>
            <a:r>
              <a:rPr lang="en-US" altLang="zh-CN" sz="1000" dirty="0" smtClean="0"/>
              <a:t>or </a:t>
            </a:r>
            <a:r>
              <a:rPr lang="en-US" altLang="zh-CN" sz="1000" dirty="0"/>
              <a:t>his </a:t>
            </a:r>
            <a:r>
              <a:rPr lang="en-US" altLang="zh-CN" sz="1000" i="1" dirty="0" err="1"/>
              <a:t>i</a:t>
            </a:r>
            <a:r>
              <a:rPr lang="en-US" altLang="zh-CN" sz="1000" i="1" baseline="-25000" dirty="0" err="1"/>
              <a:t>th</a:t>
            </a:r>
            <a:r>
              <a:rPr lang="en-US" altLang="zh-CN" sz="1000" i="1" baseline="-25000" dirty="0"/>
              <a:t> </a:t>
            </a:r>
            <a:r>
              <a:rPr lang="en-US" altLang="zh-CN" sz="1000" dirty="0"/>
              <a:t>1-block.</a:t>
            </a:r>
            <a:endParaRPr lang="en-US" altLang="zh-CN" sz="1000" spc="8" dirty="0"/>
          </a:p>
        </p:txBody>
      </p:sp>
      <p:cxnSp>
        <p:nvCxnSpPr>
          <p:cNvPr id="58" name="直接连接符 16"/>
          <p:cNvCxnSpPr/>
          <p:nvPr/>
        </p:nvCxnSpPr>
        <p:spPr>
          <a:xfrm flipV="1">
            <a:off x="2310274" y="3900826"/>
            <a:ext cx="2322695" cy="40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684497" y="3643856"/>
            <a:ext cx="1310888" cy="261610"/>
          </a:xfrm>
          <a:prstGeom prst="rect">
            <a:avLst/>
          </a:prstGeom>
          <a:noFill/>
        </p:spPr>
        <p:txBody>
          <a:bodyPr wrap="square" rtlCol="0">
            <a:spAutoFit/>
          </a:bodyPr>
          <a:lstStyle/>
          <a:p>
            <a:r>
              <a:rPr lang="en-US" altLang="zh-CN" sz="1100" b="1" spc="-15" dirty="0">
                <a:solidFill>
                  <a:srgbClr val="2E4860"/>
                </a:solidFill>
              </a:rPr>
              <a:t>4.</a:t>
            </a:r>
            <a:r>
              <a:rPr lang="zh-CN" altLang="en-US" sz="1100" b="1" spc="-15" dirty="0">
                <a:solidFill>
                  <a:srgbClr val="2E4860"/>
                </a:solidFill>
              </a:rPr>
              <a:t> </a:t>
            </a:r>
            <a:r>
              <a:rPr lang="en-US" altLang="zh-CN" sz="1100" b="1" spc="-15" dirty="0">
                <a:solidFill>
                  <a:srgbClr val="2E4860"/>
                </a:solidFill>
              </a:rPr>
              <a:t>Key delivery </a:t>
            </a:r>
          </a:p>
        </p:txBody>
      </p:sp>
      <p:sp>
        <p:nvSpPr>
          <p:cNvPr id="45" name="矩形 44"/>
          <p:cNvSpPr/>
          <p:nvPr/>
        </p:nvSpPr>
        <p:spPr>
          <a:xfrm>
            <a:off x="1787" y="317888"/>
            <a:ext cx="2181605"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TextBox 1"/>
          <p:cNvSpPr txBox="1"/>
          <p:nvPr/>
        </p:nvSpPr>
        <p:spPr>
          <a:xfrm>
            <a:off x="1786" y="342115"/>
            <a:ext cx="2181606"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TDS</a:t>
            </a:r>
            <a:r>
              <a:rPr lang="zh-CN" altLang="en-US" sz="1600" spc="-8" dirty="0">
                <a:solidFill>
                  <a:schemeClr val="bg1"/>
                </a:solidFill>
                <a:latin typeface="Arial" panose="020B0604020202020204" pitchFamily="34" charset="0"/>
                <a:cs typeface="Arial" panose="020B0604020202020204" pitchFamily="34" charset="0"/>
              </a:rPr>
              <a:t> </a:t>
            </a:r>
            <a:r>
              <a:rPr lang="en-US" altLang="zh-CN" sz="1600" spc="-8" dirty="0">
                <a:solidFill>
                  <a:schemeClr val="bg1"/>
                </a:solidFill>
                <a:latin typeface="Arial" panose="020B0604020202020204" pitchFamily="34" charset="0"/>
                <a:cs typeface="Arial" panose="020B0604020202020204" pitchFamily="34" charset="0"/>
              </a:rPr>
              <a:t>Working Process</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47"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59" name="矩形 58"/>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11</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35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97204" y="1131900"/>
            <a:ext cx="2787489" cy="2071446"/>
          </a:xfrm>
          <a:prstGeom prst="rect">
            <a:avLst/>
          </a:prstGeom>
        </p:spPr>
      </p:pic>
      <p:pic>
        <p:nvPicPr>
          <p:cNvPr id="9" name="图片 3"/>
          <p:cNvPicPr>
            <a:picLocks noChangeAspect="1"/>
          </p:cNvPicPr>
          <p:nvPr/>
        </p:nvPicPr>
        <p:blipFill>
          <a:blip r:embed="rId4"/>
          <a:stretch>
            <a:fillRect/>
          </a:stretch>
        </p:blipFill>
        <p:spPr>
          <a:xfrm>
            <a:off x="3597583" y="1104581"/>
            <a:ext cx="2803217" cy="2193302"/>
          </a:xfrm>
          <a:prstGeom prst="rect">
            <a:avLst/>
          </a:prstGeom>
        </p:spPr>
      </p:pic>
      <p:sp>
        <p:nvSpPr>
          <p:cNvPr id="10" name="矩形 9"/>
          <p:cNvSpPr/>
          <p:nvPr/>
        </p:nvSpPr>
        <p:spPr>
          <a:xfrm>
            <a:off x="465512" y="3383465"/>
            <a:ext cx="5988843" cy="85602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11" name="TextBox 20"/>
          <p:cNvSpPr txBox="1"/>
          <p:nvPr/>
        </p:nvSpPr>
        <p:spPr>
          <a:xfrm>
            <a:off x="406915" y="3445494"/>
            <a:ext cx="613935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t>The adjacent subcarriers have very strong CSI correlation, and the correlation oscillates with </a:t>
            </a:r>
            <a:r>
              <a:rPr lang="en-US" altLang="zh-CN" sz="1200" dirty="0" smtClean="0"/>
              <a:t>increasing of </a:t>
            </a:r>
            <a:r>
              <a:rPr lang="en-US" altLang="zh-CN" sz="1200" dirty="0"/>
              <a:t>the difference of two subcarriers’ indexes.</a:t>
            </a:r>
            <a:endParaRPr lang="zh-CN" altLang="en-US" sz="1200" baseline="30000" dirty="0"/>
          </a:p>
        </p:txBody>
      </p:sp>
      <p:cxnSp>
        <p:nvCxnSpPr>
          <p:cNvPr id="12" name="直接连接符 11"/>
          <p:cNvCxnSpPr/>
          <p:nvPr/>
        </p:nvCxnSpPr>
        <p:spPr>
          <a:xfrm flipV="1">
            <a:off x="1469827" y="3917550"/>
            <a:ext cx="3715237" cy="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20"/>
          <p:cNvSpPr txBox="1"/>
          <p:nvPr/>
        </p:nvSpPr>
        <p:spPr>
          <a:xfrm>
            <a:off x="412630" y="3920790"/>
            <a:ext cx="6139358"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t>Subcarrier pairs {2, 4} and {7, 9} will have a similar difference, S</a:t>
            </a:r>
            <a:r>
              <a:rPr lang="en-US" altLang="zh-CN" sz="1200" baseline="-25000" dirty="0"/>
              <a:t>2</a:t>
            </a:r>
            <a:r>
              <a:rPr lang="en-US" altLang="zh-CN" sz="1200" dirty="0"/>
              <a:t> − S</a:t>
            </a:r>
            <a:r>
              <a:rPr lang="en-US" altLang="zh-CN" sz="1200" baseline="-25000" dirty="0"/>
              <a:t>4</a:t>
            </a:r>
            <a:r>
              <a:rPr lang="en-US" altLang="zh-CN" sz="1200" dirty="0"/>
              <a:t> ≈ S</a:t>
            </a:r>
            <a:r>
              <a:rPr lang="en-US" altLang="zh-CN" sz="1200" baseline="-25000" dirty="0"/>
              <a:t>7</a:t>
            </a:r>
            <a:r>
              <a:rPr lang="en-US" altLang="zh-CN" sz="1200" dirty="0"/>
              <a:t> − S</a:t>
            </a:r>
            <a:r>
              <a:rPr lang="en-US" altLang="zh-CN" sz="1200" baseline="-25000" dirty="0"/>
              <a:t>9</a:t>
            </a:r>
            <a:r>
              <a:rPr lang="en-US" altLang="zh-CN" sz="1200" dirty="0"/>
              <a:t>.</a:t>
            </a:r>
            <a:endParaRPr lang="zh-CN" altLang="en-US" sz="1200" baseline="30000" dirty="0"/>
          </a:p>
        </p:txBody>
      </p:sp>
      <p:sp>
        <p:nvSpPr>
          <p:cNvPr id="13" name="矩形 12"/>
          <p:cNvSpPr/>
          <p:nvPr/>
        </p:nvSpPr>
        <p:spPr>
          <a:xfrm>
            <a:off x="1787" y="317888"/>
            <a:ext cx="1668969"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TextBox 1"/>
          <p:cNvSpPr txBox="1"/>
          <p:nvPr/>
        </p:nvSpPr>
        <p:spPr>
          <a:xfrm>
            <a:off x="1786" y="342115"/>
            <a:ext cx="1838303"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CSI correlations</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6"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7" name="矩形 16"/>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TextBox 4"/>
          <p:cNvSpPr txBox="1"/>
          <p:nvPr/>
        </p:nvSpPr>
        <p:spPr>
          <a:xfrm>
            <a:off x="6043612" y="4597076"/>
            <a:ext cx="344686" cy="253916"/>
          </a:xfrm>
          <a:prstGeom prst="rect">
            <a:avLst/>
          </a:prstGeom>
          <a:noFill/>
        </p:spPr>
        <p:txBody>
          <a:bodyPr wrap="square" rtlCol="0">
            <a:spAutoFit/>
          </a:bodyPr>
          <a:lstStyle/>
          <a:p>
            <a:r>
              <a:rPr lang="en-US" altLang="zh-CN" sz="1050" b="1" dirty="0">
                <a:solidFill>
                  <a:schemeClr val="bg1"/>
                </a:solidFill>
                <a:latin typeface="Arial" panose="020B0604020202020204" pitchFamily="34" charset="0"/>
                <a:cs typeface="Arial" panose="020B0604020202020204" pitchFamily="34" charset="0"/>
              </a:rPr>
              <a:t>1</a:t>
            </a:r>
            <a:r>
              <a:rPr lang="en-US" altLang="zh-CN" sz="1050" b="1" dirty="0" smtClean="0">
                <a:solidFill>
                  <a:schemeClr val="bg1"/>
                </a:solidFill>
                <a:latin typeface="Arial" panose="020B0604020202020204" pitchFamily="34" charset="0"/>
                <a:cs typeface="Arial" panose="020B0604020202020204" pitchFamily="34" charset="0"/>
              </a:rPr>
              <a:t>2</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288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5806" y="1279135"/>
            <a:ext cx="5221667" cy="2511095"/>
          </a:xfrm>
          <a:prstGeom prst="rect">
            <a:avLst/>
          </a:prstGeom>
        </p:spPr>
      </p:pic>
      <p:sp>
        <p:nvSpPr>
          <p:cNvPr id="8" name="矩形 7"/>
          <p:cNvSpPr/>
          <p:nvPr/>
        </p:nvSpPr>
        <p:spPr>
          <a:xfrm>
            <a:off x="1787" y="317888"/>
            <a:ext cx="1668969"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TextBox 1"/>
          <p:cNvSpPr txBox="1"/>
          <p:nvPr/>
        </p:nvSpPr>
        <p:spPr>
          <a:xfrm>
            <a:off x="1786" y="342115"/>
            <a:ext cx="1838303"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Group allocation</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0"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1" name="矩形 10"/>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13</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12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93718" y="1018309"/>
            <a:ext cx="3187676" cy="2285072"/>
            <a:chOff x="2286001" y="936851"/>
            <a:chExt cx="3516594" cy="2566925"/>
          </a:xfrm>
        </p:grpSpPr>
        <p:grpSp>
          <p:nvGrpSpPr>
            <p:cNvPr id="19" name="组合 18"/>
            <p:cNvGrpSpPr/>
            <p:nvPr/>
          </p:nvGrpSpPr>
          <p:grpSpPr>
            <a:xfrm>
              <a:off x="2286001" y="936851"/>
              <a:ext cx="3516594" cy="2566925"/>
              <a:chOff x="2286001" y="936851"/>
              <a:chExt cx="3516594" cy="2566925"/>
            </a:xfrm>
          </p:grpSpPr>
          <p:graphicFrame>
            <p:nvGraphicFramePr>
              <p:cNvPr id="42" name="图表 41"/>
              <p:cNvGraphicFramePr>
                <a:graphicFrameLocks/>
              </p:cNvGraphicFramePr>
              <p:nvPr>
                <p:extLst>
                  <p:ext uri="{D42A27DB-BD31-4B8C-83A1-F6EECF244321}">
                    <p14:modId xmlns:p14="http://schemas.microsoft.com/office/powerpoint/2010/main" val="1827452994"/>
                  </p:ext>
                </p:extLst>
              </p:nvPr>
            </p:nvGraphicFramePr>
            <p:xfrm>
              <a:off x="2286001" y="1200150"/>
              <a:ext cx="3516594" cy="2303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图表 42"/>
              <p:cNvGraphicFramePr>
                <a:graphicFrameLocks/>
              </p:cNvGraphicFramePr>
              <p:nvPr>
                <p:extLst>
                  <p:ext uri="{D42A27DB-BD31-4B8C-83A1-F6EECF244321}">
                    <p14:modId xmlns:p14="http://schemas.microsoft.com/office/powerpoint/2010/main" val="3574295183"/>
                  </p:ext>
                </p:extLst>
              </p:nvPr>
            </p:nvGraphicFramePr>
            <p:xfrm>
              <a:off x="3426864" y="936851"/>
              <a:ext cx="1444240" cy="1640792"/>
            </p:xfrm>
            <a:graphic>
              <a:graphicData uri="http://schemas.openxmlformats.org/drawingml/2006/chart">
                <c:chart xmlns:c="http://schemas.openxmlformats.org/drawingml/2006/chart" xmlns:r="http://schemas.openxmlformats.org/officeDocument/2006/relationships" r:id="rId4"/>
              </a:graphicData>
            </a:graphic>
          </p:graphicFrame>
        </p:grpSp>
        <p:sp>
          <p:nvSpPr>
            <p:cNvPr id="21" name="椭圆形标注 20"/>
            <p:cNvSpPr/>
            <p:nvPr/>
          </p:nvSpPr>
          <p:spPr>
            <a:xfrm>
              <a:off x="3426865" y="2743200"/>
              <a:ext cx="874750" cy="543910"/>
            </a:xfrm>
            <a:prstGeom prst="wedgeEllipseCallout">
              <a:avLst>
                <a:gd name="adj1" fmla="val 27843"/>
                <a:gd name="adj2" fmla="val -85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2656489" y="1024758"/>
              <a:ext cx="3146105" cy="21835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5" name="直接连接符 24"/>
            <p:cNvCxnSpPr/>
            <p:nvPr/>
          </p:nvCxnSpPr>
          <p:spPr>
            <a:xfrm>
              <a:off x="2656490" y="1284890"/>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656490" y="1524986"/>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656490" y="1765082"/>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656490" y="2005178"/>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656490" y="2245274"/>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656490" y="2485370"/>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656490" y="2725466"/>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656490" y="2965562"/>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656490" y="3205658"/>
              <a:ext cx="70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400648" y="1477922"/>
              <a:ext cx="265616" cy="194478"/>
            </a:xfrm>
            <a:prstGeom prst="rect">
              <a:avLst/>
            </a:prstGeom>
            <a:noFill/>
          </p:spPr>
          <p:txBody>
            <a:bodyPr wrap="none" rtlCol="0">
              <a:spAutoFit/>
            </a:bodyPr>
            <a:lstStyle/>
            <a:p>
              <a:r>
                <a:rPr lang="en-US" altLang="zh-CN" sz="525" dirty="0" smtClean="0">
                  <a:solidFill>
                    <a:schemeClr val="tx1">
                      <a:lumMod val="75000"/>
                      <a:lumOff val="25000"/>
                    </a:schemeClr>
                  </a:solidFill>
                </a:rPr>
                <a:t> 0</a:t>
              </a:r>
              <a:endParaRPr lang="zh-CN" altLang="en-US" sz="525" dirty="0">
                <a:solidFill>
                  <a:schemeClr val="tx1">
                    <a:lumMod val="75000"/>
                    <a:lumOff val="25000"/>
                  </a:schemeClr>
                </a:solidFill>
              </a:endParaRPr>
            </a:p>
          </p:txBody>
        </p:sp>
        <p:sp>
          <p:nvSpPr>
            <p:cNvPr id="39" name="文本框 38"/>
            <p:cNvSpPr txBox="1"/>
            <p:nvPr/>
          </p:nvSpPr>
          <p:spPr>
            <a:xfrm>
              <a:off x="5400648" y="1783486"/>
              <a:ext cx="265616" cy="194478"/>
            </a:xfrm>
            <a:prstGeom prst="rect">
              <a:avLst/>
            </a:prstGeom>
            <a:noFill/>
          </p:spPr>
          <p:txBody>
            <a:bodyPr wrap="none" rtlCol="0">
              <a:spAutoFit/>
            </a:bodyPr>
            <a:lstStyle/>
            <a:p>
              <a:r>
                <a:rPr lang="en-US" altLang="zh-CN" sz="525" dirty="0" smtClean="0">
                  <a:solidFill>
                    <a:schemeClr val="tx1">
                      <a:lumMod val="75000"/>
                      <a:lumOff val="25000"/>
                    </a:schemeClr>
                  </a:solidFill>
                </a:rPr>
                <a:t> 1</a:t>
              </a:r>
              <a:endParaRPr lang="zh-CN" altLang="en-US" sz="525" dirty="0">
                <a:solidFill>
                  <a:schemeClr val="tx1">
                    <a:lumMod val="75000"/>
                    <a:lumOff val="25000"/>
                  </a:schemeClr>
                </a:solidFill>
              </a:endParaRPr>
            </a:p>
          </p:txBody>
        </p:sp>
        <p:sp>
          <p:nvSpPr>
            <p:cNvPr id="40" name="文本框 39"/>
            <p:cNvSpPr txBox="1"/>
            <p:nvPr/>
          </p:nvSpPr>
          <p:spPr>
            <a:xfrm>
              <a:off x="5341592" y="2082418"/>
              <a:ext cx="321029" cy="230832"/>
            </a:xfrm>
            <a:prstGeom prst="rect">
              <a:avLst/>
            </a:prstGeom>
            <a:noFill/>
          </p:spPr>
          <p:txBody>
            <a:bodyPr wrap="none" rtlCol="0">
              <a:spAutoFit/>
            </a:bodyPr>
            <a:lstStyle/>
            <a:p>
              <a:r>
                <a:rPr lang="en-US" altLang="zh-CN" sz="525" dirty="0" smtClean="0">
                  <a:solidFill>
                    <a:schemeClr val="tx1">
                      <a:lumMod val="75000"/>
                      <a:lumOff val="25000"/>
                    </a:schemeClr>
                  </a:solidFill>
                </a:rPr>
                <a:t> 0</a:t>
              </a:r>
              <a:endParaRPr lang="zh-CN" altLang="en-US" sz="525" dirty="0">
                <a:solidFill>
                  <a:schemeClr val="tx1">
                    <a:lumMod val="75000"/>
                    <a:lumOff val="25000"/>
                  </a:schemeClr>
                </a:solidFill>
              </a:endParaRPr>
            </a:p>
          </p:txBody>
        </p:sp>
        <p:sp>
          <p:nvSpPr>
            <p:cNvPr id="41" name="文本框 40"/>
            <p:cNvSpPr txBox="1"/>
            <p:nvPr/>
          </p:nvSpPr>
          <p:spPr>
            <a:xfrm>
              <a:off x="5341592" y="2369920"/>
              <a:ext cx="321029" cy="230832"/>
            </a:xfrm>
            <a:prstGeom prst="rect">
              <a:avLst/>
            </a:prstGeom>
            <a:noFill/>
          </p:spPr>
          <p:txBody>
            <a:bodyPr wrap="none" rtlCol="0">
              <a:spAutoFit/>
            </a:bodyPr>
            <a:lstStyle/>
            <a:p>
              <a:r>
                <a:rPr lang="en-US" altLang="zh-CN" sz="525" dirty="0" smtClean="0">
                  <a:solidFill>
                    <a:schemeClr val="tx1">
                      <a:lumMod val="75000"/>
                      <a:lumOff val="25000"/>
                    </a:schemeClr>
                  </a:solidFill>
                </a:rPr>
                <a:t> 1</a:t>
              </a:r>
              <a:endParaRPr lang="zh-CN" altLang="en-US" sz="525" dirty="0">
                <a:solidFill>
                  <a:schemeClr val="tx1">
                    <a:lumMod val="75000"/>
                    <a:lumOff val="25000"/>
                  </a:schemeClr>
                </a:solidFill>
              </a:endParaRPr>
            </a:p>
          </p:txBody>
        </p:sp>
      </p:grpSp>
      <p:sp>
        <p:nvSpPr>
          <p:cNvPr id="44" name="矩形 43"/>
          <p:cNvSpPr/>
          <p:nvPr/>
        </p:nvSpPr>
        <p:spPr>
          <a:xfrm>
            <a:off x="1271786" y="3525729"/>
            <a:ext cx="4622044" cy="88822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sp>
        <p:nvSpPr>
          <p:cNvPr id="45" name="TextBox 20"/>
          <p:cNvSpPr txBox="1"/>
          <p:nvPr/>
        </p:nvSpPr>
        <p:spPr>
          <a:xfrm>
            <a:off x="1407237" y="3568046"/>
            <a:ext cx="453636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t>We use the second value in each group as the feature, which are very different between </a:t>
            </a:r>
            <a:r>
              <a:rPr lang="en-US" altLang="zh-CN" sz="1200" i="1" dirty="0"/>
              <a:t>G</a:t>
            </a:r>
            <a:r>
              <a:rPr lang="en-US" altLang="zh-CN" sz="1200" baseline="30000" dirty="0"/>
              <a:t>0</a:t>
            </a:r>
            <a:r>
              <a:rPr lang="en-US" altLang="zh-CN" sz="1200" dirty="0"/>
              <a:t> and </a:t>
            </a:r>
            <a:r>
              <a:rPr lang="en-US" altLang="zh-CN" sz="1200" i="1" dirty="0"/>
              <a:t>G</a:t>
            </a:r>
            <a:r>
              <a:rPr lang="en-US" altLang="zh-CN" sz="1200" baseline="30000" dirty="0"/>
              <a:t>1</a:t>
            </a:r>
            <a:r>
              <a:rPr lang="en-US" altLang="zh-CN" sz="1200" i="1" dirty="0"/>
              <a:t>.</a:t>
            </a:r>
            <a:endParaRPr lang="zh-CN" altLang="en-US" sz="1200" baseline="30000" dirty="0"/>
          </a:p>
        </p:txBody>
      </p:sp>
      <p:cxnSp>
        <p:nvCxnSpPr>
          <p:cNvPr id="47" name="直接连接符 46"/>
          <p:cNvCxnSpPr/>
          <p:nvPr/>
        </p:nvCxnSpPr>
        <p:spPr>
          <a:xfrm>
            <a:off x="1436748" y="4034024"/>
            <a:ext cx="4215907" cy="780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矩形 2"/>
              <p:cNvSpPr/>
              <p:nvPr/>
            </p:nvSpPr>
            <p:spPr>
              <a:xfrm>
                <a:off x="1485888" y="4058360"/>
                <a:ext cx="4193839" cy="3953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𝐺</m:t>
                          </m:r>
                        </m:e>
                        <m:sub>
                          <m:r>
                            <a:rPr lang="zh-CN" altLang="en-US" i="1">
                              <a:latin typeface="Cambria Math" panose="02040503050406030204" pitchFamily="18" charset="0"/>
                            </a:rPr>
                            <m:t>𝑚</m:t>
                          </m:r>
                          <m:r>
                            <a:rPr lang="zh-CN" altLang="en-US">
                              <a:latin typeface="Cambria Math" panose="02040503050406030204" pitchFamily="18" charset="0"/>
                            </a:rPr>
                            <m:t>×</m:t>
                          </m:r>
                          <m:r>
                            <a:rPr lang="zh-CN" altLang="en-US" i="1">
                              <a:latin typeface="Cambria Math" panose="02040503050406030204" pitchFamily="18" charset="0"/>
                            </a:rPr>
                            <m:t>𝑛</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𝑈</m:t>
                          </m:r>
                        </m:e>
                        <m:sub>
                          <m:r>
                            <a:rPr lang="zh-CN" altLang="en-US" i="1">
                              <a:latin typeface="Cambria Math" panose="02040503050406030204" pitchFamily="18" charset="0"/>
                            </a:rPr>
                            <m:t>𝑚</m:t>
                          </m:r>
                          <m:r>
                            <a:rPr lang="zh-CN" altLang="en-US">
                              <a:latin typeface="Cambria Math" panose="02040503050406030204" pitchFamily="18" charset="0"/>
                            </a:rPr>
                            <m:t>×</m:t>
                          </m:r>
                          <m:r>
                            <a:rPr lang="zh-CN" altLang="en-US" i="1">
                              <a:latin typeface="Cambria Math" panose="02040503050406030204" pitchFamily="18" charset="0"/>
                            </a:rPr>
                            <m:t>𝑚</m:t>
                          </m:r>
                        </m:sub>
                      </m:sSub>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𝛴</m:t>
                              </m:r>
                            </m:e>
                          </m:acc>
                        </m:e>
                        <m:sub>
                          <m:r>
                            <a:rPr lang="zh-CN" altLang="en-US" i="1">
                              <a:latin typeface="Cambria Math" panose="02040503050406030204" pitchFamily="18" charset="0"/>
                            </a:rPr>
                            <m:t>𝑚</m:t>
                          </m:r>
                          <m:r>
                            <a:rPr lang="zh-CN" altLang="en-US">
                              <a:latin typeface="Cambria Math" panose="02040503050406030204" pitchFamily="18" charset="0"/>
                            </a:rPr>
                            <m:t>×</m:t>
                          </m:r>
                          <m:r>
                            <a:rPr lang="zh-CN" altLang="en-US" i="1">
                              <a:latin typeface="Cambria Math" panose="02040503050406030204" pitchFamily="18" charset="0"/>
                            </a:rPr>
                            <m:t>𝑛</m:t>
                          </m:r>
                        </m:sub>
                      </m:sSub>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𝑉</m:t>
                          </m:r>
                        </m:e>
                        <m:sub>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𝑛</m:t>
                          </m:r>
                        </m:sub>
                        <m:sup>
                          <m:r>
                            <a:rPr lang="zh-CN" altLang="en-US" i="1">
                              <a:latin typeface="Cambria Math" panose="02040503050406030204" pitchFamily="18" charset="0"/>
                            </a:rPr>
                            <m:t>𝑇</m:t>
                          </m:r>
                        </m:sup>
                      </m:sSubSup>
                      <m:r>
                        <a:rPr lang="zh-CN" altLang="en-US">
                          <a:latin typeface="Cambria Math" panose="02040503050406030204" pitchFamily="18" charset="0"/>
                        </a:rPr>
                        <m:t>=</m:t>
                      </m:r>
                      <m:r>
                        <a:rPr lang="zh-CN" altLang="en-US" i="1">
                          <a:latin typeface="Cambria Math" panose="02040503050406030204" pitchFamily="18" charset="0"/>
                        </a:rPr>
                        <m:t>𝛴</m:t>
                      </m:r>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𝜎</m:t>
                              </m:r>
                            </m:e>
                          </m:acc>
                        </m:e>
                        <m:sub>
                          <m:r>
                            <a:rPr lang="zh-CN" altLang="en-US" i="1">
                              <a:latin typeface="Cambria Math" panose="02040503050406030204" pitchFamily="18" charset="0"/>
                            </a:rPr>
                            <m:t>𝑖</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𝑖</m:t>
                          </m:r>
                        </m:sub>
                      </m:sSub>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𝑣</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485888" y="4058360"/>
                <a:ext cx="4193839" cy="395365"/>
              </a:xfrm>
              <a:prstGeom prst="rect">
                <a:avLst/>
              </a:prstGeom>
              <a:blipFill rotWithShape="0">
                <a:blip r:embed="rId5"/>
                <a:stretch>
                  <a:fillRect b="-1538"/>
                </a:stretch>
              </a:blipFill>
            </p:spPr>
            <p:txBody>
              <a:bodyPr/>
              <a:lstStyle/>
              <a:p>
                <a:r>
                  <a:rPr lang="zh-CN" altLang="en-US">
                    <a:noFill/>
                  </a:rPr>
                  <a:t> </a:t>
                </a:r>
              </a:p>
            </p:txBody>
          </p:sp>
        </mc:Fallback>
      </mc:AlternateContent>
      <p:sp>
        <p:nvSpPr>
          <p:cNvPr id="30" name="矩形 29"/>
          <p:cNvSpPr/>
          <p:nvPr/>
        </p:nvSpPr>
        <p:spPr>
          <a:xfrm>
            <a:off x="1786" y="317888"/>
            <a:ext cx="1838303"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TextBox 1"/>
          <p:cNvSpPr txBox="1"/>
          <p:nvPr/>
        </p:nvSpPr>
        <p:spPr>
          <a:xfrm>
            <a:off x="1786" y="342115"/>
            <a:ext cx="1838303"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Feature extraction</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32"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46" name="矩形 45"/>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14</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295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86" y="317888"/>
            <a:ext cx="2195314"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TextBox 1"/>
          <p:cNvSpPr txBox="1"/>
          <p:nvPr/>
        </p:nvSpPr>
        <p:spPr>
          <a:xfrm>
            <a:off x="1786" y="342115"/>
            <a:ext cx="2308488"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Distributions of S-box</a:t>
            </a:r>
            <a:endParaRPr lang="zh-CN" altLang="en-US" sz="1600" spc="-8"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406168" y="1147712"/>
            <a:ext cx="2736563" cy="2244560"/>
          </a:xfrm>
          <a:prstGeom prst="rect">
            <a:avLst/>
          </a:prstGeom>
        </p:spPr>
      </p:pic>
      <p:pic>
        <p:nvPicPr>
          <p:cNvPr id="8" name="Picture 7"/>
          <p:cNvPicPr>
            <a:picLocks noChangeAspect="1"/>
          </p:cNvPicPr>
          <p:nvPr/>
        </p:nvPicPr>
        <p:blipFill>
          <a:blip r:embed="rId4"/>
          <a:stretch>
            <a:fillRect/>
          </a:stretch>
        </p:blipFill>
        <p:spPr>
          <a:xfrm>
            <a:off x="3609625" y="1148109"/>
            <a:ext cx="2649410" cy="2085770"/>
          </a:xfrm>
          <a:prstGeom prst="rect">
            <a:avLst/>
          </a:prstGeom>
        </p:spPr>
      </p:pic>
      <p:sp>
        <p:nvSpPr>
          <p:cNvPr id="9" name="TextBox 8"/>
          <p:cNvSpPr txBox="1"/>
          <p:nvPr/>
        </p:nvSpPr>
        <p:spPr>
          <a:xfrm>
            <a:off x="668422" y="3469161"/>
            <a:ext cx="2703429" cy="292388"/>
          </a:xfrm>
          <a:prstGeom prst="rect">
            <a:avLst/>
          </a:prstGeom>
          <a:noFill/>
        </p:spPr>
        <p:txBody>
          <a:bodyPr wrap="square" rtlCol="0">
            <a:spAutoFit/>
          </a:bodyPr>
          <a:lstStyle/>
          <a:p>
            <a:r>
              <a:rPr lang="en-US" altLang="zh-CN" sz="1300" spc="-15" dirty="0">
                <a:solidFill>
                  <a:srgbClr val="2E4860"/>
                </a:solidFill>
              </a:rPr>
              <a:t>Distributions of singular value</a:t>
            </a:r>
            <a:endParaRPr lang="zh-CN" altLang="en-US" sz="1300" spc="-15" dirty="0">
              <a:solidFill>
                <a:srgbClr val="2E4860"/>
              </a:solidFill>
            </a:endParaRPr>
          </a:p>
        </p:txBody>
      </p:sp>
      <p:cxnSp>
        <p:nvCxnSpPr>
          <p:cNvPr id="10" name="直接连接符 17"/>
          <p:cNvCxnSpPr/>
          <p:nvPr/>
        </p:nvCxnSpPr>
        <p:spPr>
          <a:xfrm flipV="1">
            <a:off x="756803" y="3761549"/>
            <a:ext cx="2079915" cy="1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9545" y="3855544"/>
            <a:ext cx="2904818" cy="461665"/>
          </a:xfrm>
          <a:prstGeom prst="rect">
            <a:avLst/>
          </a:prstGeom>
          <a:noFill/>
        </p:spPr>
        <p:txBody>
          <a:bodyPr wrap="square" rtlCol="0">
            <a:spAutoFit/>
          </a:bodyPr>
          <a:lstStyle/>
          <a:p>
            <a:r>
              <a:rPr lang="en-US" altLang="zh-CN" sz="1200" kern="1600" spc="8" dirty="0"/>
              <a:t>Their distributions are distinct, although there is still a large overlapped area.</a:t>
            </a:r>
            <a:endParaRPr lang="en-US" altLang="zh-CN" sz="1200" spc="8" dirty="0"/>
          </a:p>
        </p:txBody>
      </p:sp>
      <p:cxnSp>
        <p:nvCxnSpPr>
          <p:cNvPr id="13" name="直接连接符 17"/>
          <p:cNvCxnSpPr/>
          <p:nvPr/>
        </p:nvCxnSpPr>
        <p:spPr>
          <a:xfrm>
            <a:off x="3846341" y="3761549"/>
            <a:ext cx="27622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46341" y="3858640"/>
            <a:ext cx="3011658" cy="276999"/>
          </a:xfrm>
          <a:prstGeom prst="rect">
            <a:avLst/>
          </a:prstGeom>
          <a:noFill/>
        </p:spPr>
        <p:txBody>
          <a:bodyPr wrap="square" rtlCol="0">
            <a:spAutoFit/>
          </a:bodyPr>
          <a:lstStyle/>
          <a:p>
            <a:r>
              <a:rPr lang="en-US" altLang="zh-CN" sz="1200" kern="1600" spc="8" dirty="0"/>
              <a:t>Their distributions are almost identical.</a:t>
            </a:r>
            <a:endParaRPr lang="en-US" altLang="zh-CN" sz="1200" spc="8" dirty="0"/>
          </a:p>
        </p:txBody>
      </p:sp>
      <p:sp>
        <p:nvSpPr>
          <p:cNvPr id="15" name="TextBox 8"/>
          <p:cNvSpPr txBox="1"/>
          <p:nvPr/>
        </p:nvSpPr>
        <p:spPr>
          <a:xfrm>
            <a:off x="3522518" y="3456293"/>
            <a:ext cx="3335481" cy="292388"/>
          </a:xfrm>
          <a:prstGeom prst="rect">
            <a:avLst/>
          </a:prstGeom>
          <a:noFill/>
        </p:spPr>
        <p:txBody>
          <a:bodyPr wrap="square" rtlCol="0">
            <a:spAutoFit/>
          </a:bodyPr>
          <a:lstStyle/>
          <a:p>
            <a:r>
              <a:rPr lang="en-US" altLang="zh-CN" sz="1300" spc="-15" dirty="0">
                <a:solidFill>
                  <a:srgbClr val="2E4860"/>
                </a:solidFill>
              </a:rPr>
              <a:t>Distributions of differences of singular value</a:t>
            </a:r>
            <a:endParaRPr lang="zh-CN" altLang="en-US" sz="1300" spc="-15" dirty="0">
              <a:solidFill>
                <a:srgbClr val="2E4860"/>
              </a:solidFill>
            </a:endParaRPr>
          </a:p>
        </p:txBody>
      </p:sp>
      <p:sp>
        <p:nvSpPr>
          <p:cNvPr id="16"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7" name="矩形 16"/>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15</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16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0072" y="488808"/>
            <a:ext cx="2308488" cy="546303"/>
          </a:xfrm>
          <a:prstGeom prst="rect">
            <a:avLst/>
          </a:prstGeom>
          <a:noFill/>
        </p:spPr>
        <p:txBody>
          <a:bodyPr wrap="square" rtlCol="0">
            <a:spAutoFit/>
          </a:bodyPr>
          <a:lstStyle/>
          <a:p>
            <a:r>
              <a:rPr lang="en-US" altLang="zh-CN" sz="1600" spc="-8" dirty="0" smtClean="0">
                <a:solidFill>
                  <a:schemeClr val="bg1"/>
                </a:solidFill>
                <a:latin typeface="Arial" panose="020B0604020202020204" pitchFamily="34" charset="0"/>
                <a:cs typeface="Arial" panose="020B0604020202020204" pitchFamily="34" charset="0"/>
              </a:rPr>
              <a:t>Ma </a:t>
            </a:r>
            <a:r>
              <a:rPr lang="en-US" altLang="zh-CN" sz="1600" spc="-8" dirty="0">
                <a:solidFill>
                  <a:schemeClr val="bg1"/>
                </a:solidFill>
                <a:latin typeface="Arial" panose="020B0604020202020204" pitchFamily="34" charset="0"/>
                <a:cs typeface="Arial" panose="020B0604020202020204" pitchFamily="34" charset="0"/>
              </a:rPr>
              <a:t>Weight Matching</a:t>
            </a:r>
          </a:p>
          <a:p>
            <a:endParaRPr lang="zh-CN" altLang="en-US" sz="1350" spc="-8" dirty="0">
              <a:solidFill>
                <a:schemeClr val="bg1"/>
              </a:solidFill>
              <a:latin typeface="Arial" panose="020B0604020202020204" pitchFamily="34" charset="0"/>
              <a:cs typeface="Arial" panose="020B0604020202020204" pitchFamily="34" charset="0"/>
            </a:endParaRPr>
          </a:p>
        </p:txBody>
      </p:sp>
      <p:sp>
        <p:nvSpPr>
          <p:cNvPr id="21" name="右箭头 20"/>
          <p:cNvSpPr/>
          <p:nvPr/>
        </p:nvSpPr>
        <p:spPr>
          <a:xfrm>
            <a:off x="3081622" y="2090940"/>
            <a:ext cx="850659" cy="15632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a:p>
        </p:txBody>
      </p:sp>
      <p:sp>
        <p:nvSpPr>
          <p:cNvPr id="33" name="矩形 32"/>
          <p:cNvSpPr/>
          <p:nvPr/>
        </p:nvSpPr>
        <p:spPr>
          <a:xfrm>
            <a:off x="3119842" y="2201444"/>
            <a:ext cx="832279" cy="276999"/>
          </a:xfrm>
          <a:prstGeom prst="rect">
            <a:avLst/>
          </a:prstGeom>
        </p:spPr>
        <p:txBody>
          <a:bodyPr wrap="none">
            <a:spAutoFit/>
          </a:bodyPr>
          <a:lstStyle/>
          <a:p>
            <a:r>
              <a:rPr lang="en-US" altLang="zh-CN" sz="1200" dirty="0"/>
              <a:t>Algorithm</a:t>
            </a:r>
            <a:endParaRPr lang="zh-CN" altLang="en-US" sz="1200" dirty="0"/>
          </a:p>
        </p:txBody>
      </p:sp>
      <p:sp>
        <p:nvSpPr>
          <p:cNvPr id="40" name="文本框 39"/>
          <p:cNvSpPr txBox="1"/>
          <p:nvPr/>
        </p:nvSpPr>
        <p:spPr>
          <a:xfrm>
            <a:off x="2520076" y="3387767"/>
            <a:ext cx="2231098" cy="300082"/>
          </a:xfrm>
          <a:prstGeom prst="rect">
            <a:avLst/>
          </a:prstGeom>
          <a:noFill/>
        </p:spPr>
        <p:txBody>
          <a:bodyPr wrap="square" rtlCol="0">
            <a:spAutoFit/>
          </a:bodyPr>
          <a:lstStyle/>
          <a:p>
            <a:r>
              <a:rPr lang="en-US" altLang="zh-CN" sz="1350" dirty="0"/>
              <a:t>Singular Value of Group</a:t>
            </a:r>
            <a:r>
              <a:rPr lang="zh-CN" altLang="en-US" sz="1350" dirty="0"/>
              <a:t> </a:t>
            </a:r>
            <a:r>
              <a:rPr lang="en-US" altLang="zh-CN" sz="1350" dirty="0"/>
              <a:t>1</a:t>
            </a:r>
            <a:endParaRPr lang="zh-CN" altLang="en-US" sz="1350" dirty="0"/>
          </a:p>
        </p:txBody>
      </p:sp>
      <p:sp>
        <p:nvSpPr>
          <p:cNvPr id="41" name="文本框 40"/>
          <p:cNvSpPr txBox="1"/>
          <p:nvPr/>
        </p:nvSpPr>
        <p:spPr>
          <a:xfrm>
            <a:off x="2520076" y="3781261"/>
            <a:ext cx="2231098" cy="300082"/>
          </a:xfrm>
          <a:prstGeom prst="rect">
            <a:avLst/>
          </a:prstGeom>
          <a:noFill/>
        </p:spPr>
        <p:txBody>
          <a:bodyPr wrap="square" rtlCol="0">
            <a:spAutoFit/>
          </a:bodyPr>
          <a:lstStyle/>
          <a:p>
            <a:r>
              <a:rPr lang="en-US" altLang="zh-CN" sz="1350" dirty="0"/>
              <a:t>Singular Value of Group 2</a:t>
            </a:r>
            <a:endParaRPr lang="zh-CN" altLang="en-US" sz="1350" dirty="0"/>
          </a:p>
        </p:txBody>
      </p:sp>
      <p:sp>
        <p:nvSpPr>
          <p:cNvPr id="224" name="椭圆 223"/>
          <p:cNvSpPr>
            <a:spLocks noChangeAspect="1"/>
          </p:cNvSpPr>
          <p:nvPr/>
        </p:nvSpPr>
        <p:spPr>
          <a:xfrm>
            <a:off x="2826942" y="1165740"/>
            <a:ext cx="22701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225" name="文本框 224"/>
          <p:cNvSpPr txBox="1"/>
          <p:nvPr/>
        </p:nvSpPr>
        <p:spPr>
          <a:xfrm>
            <a:off x="2784608" y="1154441"/>
            <a:ext cx="387508"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25</a:t>
            </a:r>
            <a:endParaRPr kumimoji="1" lang="zh-CN" altLang="en-US" sz="900" dirty="0">
              <a:solidFill>
                <a:schemeClr val="bg1"/>
              </a:solidFill>
            </a:endParaRPr>
          </a:p>
        </p:txBody>
      </p:sp>
      <p:sp>
        <p:nvSpPr>
          <p:cNvPr id="222" name="椭圆 221"/>
          <p:cNvSpPr>
            <a:spLocks noChangeAspect="1"/>
          </p:cNvSpPr>
          <p:nvPr/>
        </p:nvSpPr>
        <p:spPr>
          <a:xfrm>
            <a:off x="2817867" y="2387230"/>
            <a:ext cx="22701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223" name="文本框 222"/>
          <p:cNvSpPr txBox="1"/>
          <p:nvPr/>
        </p:nvSpPr>
        <p:spPr>
          <a:xfrm>
            <a:off x="2774355" y="2380190"/>
            <a:ext cx="387508"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20</a:t>
            </a:r>
            <a:endParaRPr kumimoji="1" lang="zh-CN" altLang="en-US" sz="900" dirty="0">
              <a:solidFill>
                <a:schemeClr val="bg1"/>
              </a:solidFill>
            </a:endParaRPr>
          </a:p>
        </p:txBody>
      </p:sp>
      <p:cxnSp>
        <p:nvCxnSpPr>
          <p:cNvPr id="220" name="直线连接符 219"/>
          <p:cNvCxnSpPr/>
          <p:nvPr/>
        </p:nvCxnSpPr>
        <p:spPr>
          <a:xfrm flipH="1">
            <a:off x="2931375" y="1381515"/>
            <a:ext cx="9075" cy="1005715"/>
          </a:xfrm>
          <a:prstGeom prst="line">
            <a:avLst/>
          </a:prstGeom>
          <a:ln w="12700">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21" name="文本框 220"/>
          <p:cNvSpPr txBox="1"/>
          <p:nvPr/>
        </p:nvSpPr>
        <p:spPr>
          <a:xfrm>
            <a:off x="2818743" y="1759865"/>
            <a:ext cx="235215" cy="230832"/>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accent3">
                    <a:lumMod val="75000"/>
                  </a:schemeClr>
                </a:solidFill>
              </a:rPr>
              <a:t>5</a:t>
            </a:r>
            <a:endParaRPr kumimoji="1" lang="zh-CN" altLang="en-US" sz="900" dirty="0">
              <a:solidFill>
                <a:schemeClr val="accent3">
                  <a:lumMod val="75000"/>
                </a:schemeClr>
              </a:solidFill>
            </a:endParaRPr>
          </a:p>
        </p:txBody>
      </p:sp>
      <p:sp>
        <p:nvSpPr>
          <p:cNvPr id="216" name="椭圆 215"/>
          <p:cNvSpPr>
            <a:spLocks noChangeAspect="1"/>
          </p:cNvSpPr>
          <p:nvPr/>
        </p:nvSpPr>
        <p:spPr>
          <a:xfrm>
            <a:off x="666700" y="1161153"/>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217" name="文本框 216"/>
          <p:cNvSpPr txBox="1"/>
          <p:nvPr/>
        </p:nvSpPr>
        <p:spPr>
          <a:xfrm>
            <a:off x="625519" y="1149853"/>
            <a:ext cx="368321" cy="230832"/>
          </a:xfrm>
          <a:prstGeom prst="rect">
            <a:avLst/>
          </a:prstGeom>
          <a:noFill/>
        </p:spPr>
        <p:txBody>
          <a:bodyPr wrap="square" rtlCol="0">
            <a:spAutoFit/>
          </a:bodyPr>
          <a:lstStyle/>
          <a:p>
            <a:r>
              <a:rPr kumimoji="1" lang="en-US" altLang="zh-CN" sz="900" dirty="0">
                <a:solidFill>
                  <a:schemeClr val="bg1"/>
                </a:solidFill>
              </a:rPr>
              <a:t>33</a:t>
            </a:r>
            <a:endParaRPr kumimoji="1" lang="zh-CN" altLang="en-US" sz="900" dirty="0">
              <a:solidFill>
                <a:schemeClr val="bg1"/>
              </a:solidFill>
            </a:endParaRPr>
          </a:p>
        </p:txBody>
      </p:sp>
      <p:sp>
        <p:nvSpPr>
          <p:cNvPr id="214" name="椭圆 213"/>
          <p:cNvSpPr>
            <a:spLocks noChangeAspect="1"/>
          </p:cNvSpPr>
          <p:nvPr/>
        </p:nvSpPr>
        <p:spPr>
          <a:xfrm>
            <a:off x="658074" y="2382641"/>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215" name="文本框 214"/>
          <p:cNvSpPr txBox="1"/>
          <p:nvPr/>
        </p:nvSpPr>
        <p:spPr>
          <a:xfrm>
            <a:off x="609331" y="2369197"/>
            <a:ext cx="368321" cy="230832"/>
          </a:xfrm>
          <a:prstGeom prst="rect">
            <a:avLst/>
          </a:prstGeom>
          <a:noFill/>
        </p:spPr>
        <p:txBody>
          <a:bodyPr wrap="square" rtlCol="0">
            <a:spAutoFit/>
          </a:bodyPr>
          <a:lstStyle/>
          <a:p>
            <a:r>
              <a:rPr kumimoji="1" lang="en-US" altLang="zh-CN" sz="900" dirty="0">
                <a:solidFill>
                  <a:schemeClr val="bg1"/>
                </a:solidFill>
              </a:rPr>
              <a:t>18</a:t>
            </a:r>
            <a:endParaRPr kumimoji="1" lang="zh-CN" altLang="en-US" sz="900" dirty="0">
              <a:solidFill>
                <a:schemeClr val="bg1"/>
              </a:solidFill>
            </a:endParaRPr>
          </a:p>
        </p:txBody>
      </p:sp>
      <p:cxnSp>
        <p:nvCxnSpPr>
          <p:cNvPr id="212" name="直线连接符 211"/>
          <p:cNvCxnSpPr>
            <a:endCxn id="190" idx="0"/>
          </p:cNvCxnSpPr>
          <p:nvPr/>
        </p:nvCxnSpPr>
        <p:spPr>
          <a:xfrm flipH="1">
            <a:off x="765962" y="1376926"/>
            <a:ext cx="8626" cy="1005715"/>
          </a:xfrm>
          <a:prstGeom prst="line">
            <a:avLst/>
          </a:prstGeom>
          <a:ln w="12700">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13" name="文本框 212"/>
          <p:cNvSpPr txBox="1"/>
          <p:nvPr/>
        </p:nvSpPr>
        <p:spPr>
          <a:xfrm>
            <a:off x="627318" y="1759865"/>
            <a:ext cx="310956" cy="230832"/>
          </a:xfrm>
          <a:prstGeom prst="rect">
            <a:avLst/>
          </a:prstGeom>
          <a:solidFill>
            <a:schemeClr val="bg1"/>
          </a:solidFill>
        </p:spPr>
        <p:txBody>
          <a:bodyPr wrap="square" rtlCol="0">
            <a:spAutoFit/>
          </a:bodyPr>
          <a:lstStyle/>
          <a:p>
            <a:r>
              <a:rPr kumimoji="1" lang="en-US" altLang="zh-CN" sz="900" dirty="0">
                <a:solidFill>
                  <a:schemeClr val="accent3">
                    <a:lumMod val="75000"/>
                  </a:schemeClr>
                </a:solidFill>
              </a:rPr>
              <a:t>15</a:t>
            </a:r>
            <a:endParaRPr kumimoji="1" lang="zh-CN" altLang="en-US" sz="900" dirty="0">
              <a:solidFill>
                <a:schemeClr val="accent3">
                  <a:lumMod val="75000"/>
                </a:schemeClr>
              </a:solidFill>
            </a:endParaRPr>
          </a:p>
        </p:txBody>
      </p:sp>
      <p:sp>
        <p:nvSpPr>
          <p:cNvPr id="208" name="椭圆 207"/>
          <p:cNvSpPr>
            <a:spLocks noChangeAspect="1"/>
          </p:cNvSpPr>
          <p:nvPr/>
        </p:nvSpPr>
        <p:spPr>
          <a:xfrm>
            <a:off x="1105506" y="1159535"/>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209" name="文本框 208"/>
          <p:cNvSpPr txBox="1"/>
          <p:nvPr/>
        </p:nvSpPr>
        <p:spPr>
          <a:xfrm>
            <a:off x="1064325" y="1148236"/>
            <a:ext cx="368321" cy="230832"/>
          </a:xfrm>
          <a:prstGeom prst="rect">
            <a:avLst/>
          </a:prstGeom>
          <a:noFill/>
        </p:spPr>
        <p:txBody>
          <a:bodyPr wrap="square" rtlCol="0">
            <a:spAutoFit/>
          </a:bodyPr>
          <a:lstStyle/>
          <a:p>
            <a:r>
              <a:rPr kumimoji="1" lang="en-US" altLang="zh-CN" sz="900" dirty="0">
                <a:solidFill>
                  <a:schemeClr val="bg1"/>
                </a:solidFill>
              </a:rPr>
              <a:t>28</a:t>
            </a:r>
            <a:endParaRPr kumimoji="1" lang="zh-CN" altLang="en-US" sz="900" dirty="0">
              <a:solidFill>
                <a:schemeClr val="bg1"/>
              </a:solidFill>
            </a:endParaRPr>
          </a:p>
        </p:txBody>
      </p:sp>
      <p:sp>
        <p:nvSpPr>
          <p:cNvPr id="206" name="椭圆 205"/>
          <p:cNvSpPr>
            <a:spLocks noChangeAspect="1"/>
          </p:cNvSpPr>
          <p:nvPr/>
        </p:nvSpPr>
        <p:spPr>
          <a:xfrm>
            <a:off x="1096880" y="2381025"/>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207" name="文本框 206"/>
          <p:cNvSpPr txBox="1"/>
          <p:nvPr/>
        </p:nvSpPr>
        <p:spPr>
          <a:xfrm>
            <a:off x="1055361" y="2368750"/>
            <a:ext cx="368321" cy="230832"/>
          </a:xfrm>
          <a:prstGeom prst="rect">
            <a:avLst/>
          </a:prstGeom>
          <a:noFill/>
        </p:spPr>
        <p:txBody>
          <a:bodyPr wrap="square" rtlCol="0">
            <a:spAutoFit/>
          </a:bodyPr>
          <a:lstStyle/>
          <a:p>
            <a:r>
              <a:rPr kumimoji="1" lang="en-US" altLang="zh-CN" sz="900" dirty="0">
                <a:solidFill>
                  <a:schemeClr val="bg1"/>
                </a:solidFill>
              </a:rPr>
              <a:t>24</a:t>
            </a:r>
            <a:endParaRPr kumimoji="1" lang="zh-CN" altLang="en-US" sz="900" dirty="0">
              <a:solidFill>
                <a:schemeClr val="bg1"/>
              </a:solidFill>
            </a:endParaRPr>
          </a:p>
        </p:txBody>
      </p:sp>
      <p:cxnSp>
        <p:nvCxnSpPr>
          <p:cNvPr id="204" name="直线连接符 203"/>
          <p:cNvCxnSpPr/>
          <p:nvPr/>
        </p:nvCxnSpPr>
        <p:spPr>
          <a:xfrm flipH="1">
            <a:off x="1204768" y="1375310"/>
            <a:ext cx="8626" cy="1005715"/>
          </a:xfrm>
          <a:prstGeom prst="line">
            <a:avLst/>
          </a:prstGeom>
          <a:ln w="12700">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05" name="文本框 204"/>
          <p:cNvSpPr txBox="1"/>
          <p:nvPr/>
        </p:nvSpPr>
        <p:spPr>
          <a:xfrm>
            <a:off x="1102220" y="1759865"/>
            <a:ext cx="310956" cy="230832"/>
          </a:xfrm>
          <a:prstGeom prst="rect">
            <a:avLst/>
          </a:prstGeom>
          <a:solidFill>
            <a:schemeClr val="bg1"/>
          </a:solidFill>
        </p:spPr>
        <p:txBody>
          <a:bodyPr wrap="square" rtlCol="0">
            <a:spAutoFit/>
          </a:bodyPr>
          <a:lstStyle/>
          <a:p>
            <a:r>
              <a:rPr kumimoji="1" lang="en-US" altLang="zh-CN" sz="900" dirty="0">
                <a:solidFill>
                  <a:schemeClr val="accent3">
                    <a:lumMod val="75000"/>
                  </a:schemeClr>
                </a:solidFill>
              </a:rPr>
              <a:t>4</a:t>
            </a:r>
            <a:endParaRPr kumimoji="1" lang="zh-CN" altLang="en-US" sz="900" dirty="0">
              <a:solidFill>
                <a:schemeClr val="accent3">
                  <a:lumMod val="75000"/>
                </a:schemeClr>
              </a:solidFill>
            </a:endParaRPr>
          </a:p>
        </p:txBody>
      </p:sp>
      <p:sp>
        <p:nvSpPr>
          <p:cNvPr id="200" name="椭圆 199"/>
          <p:cNvSpPr>
            <a:spLocks noChangeAspect="1"/>
          </p:cNvSpPr>
          <p:nvPr/>
        </p:nvSpPr>
        <p:spPr>
          <a:xfrm>
            <a:off x="1563390" y="1160818"/>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201" name="文本框 200"/>
          <p:cNvSpPr txBox="1"/>
          <p:nvPr/>
        </p:nvSpPr>
        <p:spPr>
          <a:xfrm>
            <a:off x="1522209" y="1149519"/>
            <a:ext cx="368321" cy="230832"/>
          </a:xfrm>
          <a:prstGeom prst="rect">
            <a:avLst/>
          </a:prstGeom>
          <a:noFill/>
        </p:spPr>
        <p:txBody>
          <a:bodyPr wrap="square" rtlCol="0">
            <a:spAutoFit/>
          </a:bodyPr>
          <a:lstStyle/>
          <a:p>
            <a:r>
              <a:rPr kumimoji="1" lang="en-US" altLang="zh-CN" sz="900" dirty="0">
                <a:solidFill>
                  <a:schemeClr val="bg1"/>
                </a:solidFill>
              </a:rPr>
              <a:t>25</a:t>
            </a:r>
            <a:endParaRPr kumimoji="1" lang="zh-CN" altLang="en-US" sz="900" dirty="0">
              <a:solidFill>
                <a:schemeClr val="bg1"/>
              </a:solidFill>
            </a:endParaRPr>
          </a:p>
        </p:txBody>
      </p:sp>
      <p:sp>
        <p:nvSpPr>
          <p:cNvPr id="198" name="椭圆 197"/>
          <p:cNvSpPr>
            <a:spLocks noChangeAspect="1"/>
          </p:cNvSpPr>
          <p:nvPr/>
        </p:nvSpPr>
        <p:spPr>
          <a:xfrm>
            <a:off x="1554764" y="2382308"/>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199" name="文本框 198"/>
          <p:cNvSpPr txBox="1"/>
          <p:nvPr/>
        </p:nvSpPr>
        <p:spPr>
          <a:xfrm>
            <a:off x="1513047" y="2375836"/>
            <a:ext cx="368321" cy="230832"/>
          </a:xfrm>
          <a:prstGeom prst="rect">
            <a:avLst/>
          </a:prstGeom>
          <a:noFill/>
        </p:spPr>
        <p:txBody>
          <a:bodyPr wrap="square" rtlCol="0">
            <a:spAutoFit/>
          </a:bodyPr>
          <a:lstStyle/>
          <a:p>
            <a:r>
              <a:rPr kumimoji="1" lang="en-US" altLang="zh-CN" sz="900" dirty="0">
                <a:solidFill>
                  <a:schemeClr val="bg1"/>
                </a:solidFill>
              </a:rPr>
              <a:t>32</a:t>
            </a:r>
            <a:endParaRPr kumimoji="1" lang="zh-CN" altLang="en-US" sz="900" dirty="0">
              <a:solidFill>
                <a:schemeClr val="bg1"/>
              </a:solidFill>
            </a:endParaRPr>
          </a:p>
        </p:txBody>
      </p:sp>
      <p:cxnSp>
        <p:nvCxnSpPr>
          <p:cNvPr id="196" name="直线连接符 195"/>
          <p:cNvCxnSpPr/>
          <p:nvPr/>
        </p:nvCxnSpPr>
        <p:spPr>
          <a:xfrm flipH="1">
            <a:off x="1662652" y="1376593"/>
            <a:ext cx="8626" cy="1005715"/>
          </a:xfrm>
          <a:prstGeom prst="line">
            <a:avLst/>
          </a:prstGeom>
          <a:ln w="12700">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97" name="文本框 196"/>
          <p:cNvSpPr txBox="1"/>
          <p:nvPr/>
        </p:nvSpPr>
        <p:spPr>
          <a:xfrm>
            <a:off x="1560104" y="1759865"/>
            <a:ext cx="310956" cy="230832"/>
          </a:xfrm>
          <a:prstGeom prst="rect">
            <a:avLst/>
          </a:prstGeom>
          <a:solidFill>
            <a:schemeClr val="bg1"/>
          </a:solidFill>
        </p:spPr>
        <p:txBody>
          <a:bodyPr wrap="square" rtlCol="0">
            <a:spAutoFit/>
          </a:bodyPr>
          <a:lstStyle/>
          <a:p>
            <a:r>
              <a:rPr kumimoji="1" lang="en-US" altLang="zh-CN" sz="900" dirty="0">
                <a:solidFill>
                  <a:schemeClr val="accent3">
                    <a:lumMod val="75000"/>
                  </a:schemeClr>
                </a:solidFill>
              </a:rPr>
              <a:t>7</a:t>
            </a:r>
            <a:endParaRPr kumimoji="1" lang="zh-CN" altLang="en-US" sz="900" dirty="0">
              <a:solidFill>
                <a:schemeClr val="accent3">
                  <a:lumMod val="75000"/>
                </a:schemeClr>
              </a:solidFill>
            </a:endParaRPr>
          </a:p>
        </p:txBody>
      </p:sp>
      <p:sp>
        <p:nvSpPr>
          <p:cNvPr id="192" name="椭圆 191"/>
          <p:cNvSpPr>
            <a:spLocks noChangeAspect="1"/>
          </p:cNvSpPr>
          <p:nvPr/>
        </p:nvSpPr>
        <p:spPr>
          <a:xfrm>
            <a:off x="2010524" y="1159535"/>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93" name="文本框 192"/>
          <p:cNvSpPr txBox="1"/>
          <p:nvPr/>
        </p:nvSpPr>
        <p:spPr>
          <a:xfrm>
            <a:off x="1969343" y="1148236"/>
            <a:ext cx="368321"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16</a:t>
            </a:r>
            <a:endParaRPr kumimoji="1" lang="zh-CN" altLang="en-US" sz="900" dirty="0">
              <a:solidFill>
                <a:schemeClr val="bg1"/>
              </a:solidFill>
            </a:endParaRPr>
          </a:p>
        </p:txBody>
      </p:sp>
      <p:sp>
        <p:nvSpPr>
          <p:cNvPr id="190" name="椭圆 189"/>
          <p:cNvSpPr>
            <a:spLocks noChangeAspect="1"/>
          </p:cNvSpPr>
          <p:nvPr/>
        </p:nvSpPr>
        <p:spPr>
          <a:xfrm>
            <a:off x="2001898" y="2381025"/>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91" name="文本框 190"/>
          <p:cNvSpPr txBox="1"/>
          <p:nvPr/>
        </p:nvSpPr>
        <p:spPr>
          <a:xfrm>
            <a:off x="1953894" y="2367069"/>
            <a:ext cx="368321"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18</a:t>
            </a:r>
            <a:endParaRPr kumimoji="1" lang="zh-CN" altLang="en-US" sz="900" dirty="0">
              <a:solidFill>
                <a:schemeClr val="bg1"/>
              </a:solidFill>
            </a:endParaRPr>
          </a:p>
        </p:txBody>
      </p:sp>
      <p:cxnSp>
        <p:nvCxnSpPr>
          <p:cNvPr id="188" name="直线连接符 187"/>
          <p:cNvCxnSpPr/>
          <p:nvPr/>
        </p:nvCxnSpPr>
        <p:spPr>
          <a:xfrm flipH="1">
            <a:off x="2109787" y="1375310"/>
            <a:ext cx="8626" cy="1005715"/>
          </a:xfrm>
          <a:prstGeom prst="line">
            <a:avLst/>
          </a:prstGeom>
          <a:ln w="12700">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89" name="文本框 188"/>
          <p:cNvSpPr txBox="1"/>
          <p:nvPr/>
        </p:nvSpPr>
        <p:spPr>
          <a:xfrm>
            <a:off x="2016262" y="1759865"/>
            <a:ext cx="310955" cy="230832"/>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accent3">
                    <a:lumMod val="75000"/>
                  </a:schemeClr>
                </a:solidFill>
              </a:rPr>
              <a:t>2</a:t>
            </a:r>
            <a:endParaRPr kumimoji="1" lang="zh-CN" altLang="en-US" sz="900" dirty="0">
              <a:solidFill>
                <a:schemeClr val="accent3">
                  <a:lumMod val="75000"/>
                </a:schemeClr>
              </a:solidFill>
            </a:endParaRPr>
          </a:p>
        </p:txBody>
      </p:sp>
      <p:sp>
        <p:nvSpPr>
          <p:cNvPr id="184" name="椭圆 183"/>
          <p:cNvSpPr>
            <a:spLocks noChangeAspect="1"/>
          </p:cNvSpPr>
          <p:nvPr/>
        </p:nvSpPr>
        <p:spPr>
          <a:xfrm>
            <a:off x="2424412" y="1165740"/>
            <a:ext cx="227017"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85" name="文本框 184"/>
          <p:cNvSpPr txBox="1"/>
          <p:nvPr/>
        </p:nvSpPr>
        <p:spPr>
          <a:xfrm>
            <a:off x="2382078" y="1154441"/>
            <a:ext cx="387509"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17</a:t>
            </a:r>
            <a:endParaRPr kumimoji="1" lang="zh-CN" altLang="en-US" sz="900" dirty="0">
              <a:solidFill>
                <a:schemeClr val="bg1"/>
              </a:solidFill>
            </a:endParaRPr>
          </a:p>
        </p:txBody>
      </p:sp>
      <p:sp>
        <p:nvSpPr>
          <p:cNvPr id="182" name="椭圆 181"/>
          <p:cNvSpPr>
            <a:spLocks noChangeAspect="1"/>
          </p:cNvSpPr>
          <p:nvPr/>
        </p:nvSpPr>
        <p:spPr>
          <a:xfrm>
            <a:off x="2415337" y="2387230"/>
            <a:ext cx="227017"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83" name="文本框 182"/>
          <p:cNvSpPr txBox="1"/>
          <p:nvPr/>
        </p:nvSpPr>
        <p:spPr>
          <a:xfrm>
            <a:off x="2373003" y="2380698"/>
            <a:ext cx="387509"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29</a:t>
            </a:r>
            <a:endParaRPr kumimoji="1" lang="zh-CN" altLang="en-US" sz="900" dirty="0">
              <a:solidFill>
                <a:schemeClr val="bg1"/>
              </a:solidFill>
            </a:endParaRPr>
          </a:p>
        </p:txBody>
      </p:sp>
      <p:cxnSp>
        <p:nvCxnSpPr>
          <p:cNvPr id="180" name="直线连接符 179"/>
          <p:cNvCxnSpPr/>
          <p:nvPr/>
        </p:nvCxnSpPr>
        <p:spPr>
          <a:xfrm flipH="1">
            <a:off x="2528845" y="1381515"/>
            <a:ext cx="9075" cy="1005715"/>
          </a:xfrm>
          <a:prstGeom prst="line">
            <a:avLst/>
          </a:prstGeom>
          <a:ln w="12700">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81" name="文本框 180"/>
          <p:cNvSpPr txBox="1"/>
          <p:nvPr/>
        </p:nvSpPr>
        <p:spPr>
          <a:xfrm>
            <a:off x="2393882" y="1759865"/>
            <a:ext cx="327155" cy="230832"/>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accent3">
                    <a:lumMod val="75000"/>
                  </a:schemeClr>
                </a:solidFill>
              </a:rPr>
              <a:t>12</a:t>
            </a:r>
            <a:endParaRPr kumimoji="1" lang="zh-CN" altLang="en-US" sz="900" dirty="0">
              <a:solidFill>
                <a:schemeClr val="accent3">
                  <a:lumMod val="75000"/>
                </a:schemeClr>
              </a:solidFill>
            </a:endParaRPr>
          </a:p>
        </p:txBody>
      </p:sp>
      <p:sp>
        <p:nvSpPr>
          <p:cNvPr id="177" name="文本框 176"/>
          <p:cNvSpPr txBox="1"/>
          <p:nvPr/>
        </p:nvSpPr>
        <p:spPr>
          <a:xfrm>
            <a:off x="1183402" y="2802759"/>
            <a:ext cx="1034271" cy="854080"/>
          </a:xfrm>
          <a:prstGeom prst="rect">
            <a:avLst/>
          </a:prstGeom>
          <a:noFill/>
        </p:spPr>
        <p:txBody>
          <a:bodyPr wrap="square" rtlCol="0">
            <a:spAutoFit/>
          </a:bodyPr>
          <a:lstStyle/>
          <a:p>
            <a:pPr>
              <a:lnSpc>
                <a:spcPct val="150000"/>
              </a:lnSpc>
            </a:pPr>
            <a:r>
              <a:rPr kumimoji="1" lang="en-US" altLang="zh-CN" sz="1200" dirty="0" err="1">
                <a:solidFill>
                  <a:schemeClr val="accent1"/>
                </a:solidFill>
              </a:rPr>
              <a:t>D</a:t>
            </a:r>
            <a:r>
              <a:rPr kumimoji="1" lang="en-US" altLang="zh-CN" sz="1200" baseline="-25000" dirty="0" err="1">
                <a:solidFill>
                  <a:schemeClr val="accent1"/>
                </a:solidFill>
              </a:rPr>
              <a:t>mean</a:t>
            </a:r>
            <a:r>
              <a:rPr kumimoji="1" lang="zh-CN" altLang="en-US" sz="1200" baseline="-25000" dirty="0">
                <a:solidFill>
                  <a:schemeClr val="accent1"/>
                </a:solidFill>
              </a:rPr>
              <a:t> </a:t>
            </a:r>
            <a:r>
              <a:rPr kumimoji="1" lang="en-US" altLang="zh-CN" sz="1200" dirty="0">
                <a:solidFill>
                  <a:schemeClr val="accent1"/>
                </a:solidFill>
              </a:rPr>
              <a:t>=</a:t>
            </a:r>
            <a:r>
              <a:rPr kumimoji="1" lang="zh-CN" altLang="en-US" sz="1200" dirty="0">
                <a:solidFill>
                  <a:schemeClr val="accent1"/>
                </a:solidFill>
              </a:rPr>
              <a:t> </a:t>
            </a:r>
            <a:r>
              <a:rPr kumimoji="1" lang="en-US" altLang="zh-CN" sz="1200" dirty="0">
                <a:solidFill>
                  <a:schemeClr val="accent1"/>
                </a:solidFill>
              </a:rPr>
              <a:t>7.5</a:t>
            </a:r>
            <a:endParaRPr kumimoji="1" lang="zh-CN" altLang="en-US" sz="1200" dirty="0">
              <a:solidFill>
                <a:schemeClr val="accent1"/>
              </a:solidFill>
            </a:endParaRPr>
          </a:p>
          <a:p>
            <a:pPr>
              <a:lnSpc>
                <a:spcPct val="150000"/>
              </a:lnSpc>
            </a:pPr>
            <a:r>
              <a:rPr kumimoji="1" lang="en-US" altLang="zh-CN" sz="1200" dirty="0" err="1">
                <a:solidFill>
                  <a:schemeClr val="accent1"/>
                </a:solidFill>
              </a:rPr>
              <a:t>D</a:t>
            </a:r>
            <a:r>
              <a:rPr kumimoji="1" lang="en-US" altLang="zh-CN" sz="1200" baseline="-25000" dirty="0" err="1">
                <a:solidFill>
                  <a:schemeClr val="accent1"/>
                </a:solidFill>
              </a:rPr>
              <a:t>min</a:t>
            </a:r>
            <a:r>
              <a:rPr kumimoji="1" lang="zh-CN" altLang="en-US" sz="1200" baseline="-25000" dirty="0">
                <a:solidFill>
                  <a:schemeClr val="accent1"/>
                </a:solidFill>
              </a:rPr>
              <a:t> </a:t>
            </a:r>
            <a:r>
              <a:rPr kumimoji="1" lang="en-US" altLang="zh-CN" sz="1200" dirty="0">
                <a:solidFill>
                  <a:schemeClr val="accent1"/>
                </a:solidFill>
              </a:rPr>
              <a:t>=</a:t>
            </a:r>
            <a:r>
              <a:rPr kumimoji="1" lang="zh-CN" altLang="en-US" sz="1200" dirty="0">
                <a:solidFill>
                  <a:schemeClr val="accent1"/>
                </a:solidFill>
              </a:rPr>
              <a:t> </a:t>
            </a:r>
            <a:r>
              <a:rPr kumimoji="1" lang="en-US" altLang="zh-CN" sz="1200" dirty="0">
                <a:solidFill>
                  <a:schemeClr val="accent1"/>
                </a:solidFill>
              </a:rPr>
              <a:t>2</a:t>
            </a:r>
            <a:endParaRPr kumimoji="1" lang="zh-CN" altLang="en-US" sz="1200" dirty="0">
              <a:solidFill>
                <a:schemeClr val="accent1"/>
              </a:solidFill>
            </a:endParaRPr>
          </a:p>
          <a:p>
            <a:endParaRPr kumimoji="1" lang="zh-CN" altLang="en-US" sz="1350" dirty="0">
              <a:solidFill>
                <a:schemeClr val="accent1"/>
              </a:solidFill>
            </a:endParaRPr>
          </a:p>
        </p:txBody>
      </p:sp>
      <p:sp>
        <p:nvSpPr>
          <p:cNvPr id="111" name="椭圆 110"/>
          <p:cNvSpPr>
            <a:spLocks noChangeAspect="1"/>
          </p:cNvSpPr>
          <p:nvPr/>
        </p:nvSpPr>
        <p:spPr>
          <a:xfrm>
            <a:off x="6156849" y="1165738"/>
            <a:ext cx="22701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12" name="文本框 111"/>
          <p:cNvSpPr txBox="1"/>
          <p:nvPr/>
        </p:nvSpPr>
        <p:spPr>
          <a:xfrm>
            <a:off x="6114515" y="1154439"/>
            <a:ext cx="387508"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25</a:t>
            </a:r>
            <a:endParaRPr kumimoji="1" lang="zh-CN" altLang="en-US" sz="900" dirty="0">
              <a:solidFill>
                <a:schemeClr val="bg1"/>
              </a:solidFill>
            </a:endParaRPr>
          </a:p>
        </p:txBody>
      </p:sp>
      <p:sp>
        <p:nvSpPr>
          <p:cNvPr id="109" name="椭圆 108"/>
          <p:cNvSpPr>
            <a:spLocks noChangeAspect="1"/>
          </p:cNvSpPr>
          <p:nvPr/>
        </p:nvSpPr>
        <p:spPr>
          <a:xfrm>
            <a:off x="6147773" y="2387229"/>
            <a:ext cx="22701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10" name="文本框 109"/>
          <p:cNvSpPr txBox="1"/>
          <p:nvPr/>
        </p:nvSpPr>
        <p:spPr>
          <a:xfrm>
            <a:off x="6104261" y="2380189"/>
            <a:ext cx="387508"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20</a:t>
            </a:r>
            <a:endParaRPr kumimoji="1" lang="zh-CN" altLang="en-US" sz="900" dirty="0">
              <a:solidFill>
                <a:schemeClr val="bg1"/>
              </a:solidFill>
            </a:endParaRPr>
          </a:p>
        </p:txBody>
      </p:sp>
      <p:cxnSp>
        <p:nvCxnSpPr>
          <p:cNvPr id="107" name="直线连接符 106"/>
          <p:cNvCxnSpPr/>
          <p:nvPr/>
        </p:nvCxnSpPr>
        <p:spPr>
          <a:xfrm flipH="1">
            <a:off x="4988821" y="1373174"/>
            <a:ext cx="9075" cy="1005716"/>
          </a:xfrm>
          <a:prstGeom prst="line">
            <a:avLst/>
          </a:prstGeom>
          <a:ln w="12700">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 name="椭圆 2"/>
          <p:cNvSpPr>
            <a:spLocks noChangeAspect="1"/>
          </p:cNvSpPr>
          <p:nvPr/>
        </p:nvSpPr>
        <p:spPr>
          <a:xfrm>
            <a:off x="3996605" y="1161150"/>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4" name="文本框 3"/>
          <p:cNvSpPr txBox="1"/>
          <p:nvPr/>
        </p:nvSpPr>
        <p:spPr>
          <a:xfrm>
            <a:off x="3955424" y="1149851"/>
            <a:ext cx="368321" cy="230832"/>
          </a:xfrm>
          <a:prstGeom prst="rect">
            <a:avLst/>
          </a:prstGeom>
          <a:noFill/>
        </p:spPr>
        <p:txBody>
          <a:bodyPr wrap="square" rtlCol="0">
            <a:spAutoFit/>
          </a:bodyPr>
          <a:lstStyle/>
          <a:p>
            <a:r>
              <a:rPr kumimoji="1" lang="en-US" altLang="zh-CN" sz="900" dirty="0">
                <a:solidFill>
                  <a:schemeClr val="bg1"/>
                </a:solidFill>
              </a:rPr>
              <a:t>33</a:t>
            </a:r>
            <a:endParaRPr kumimoji="1" lang="zh-CN" altLang="en-US" sz="900" dirty="0">
              <a:solidFill>
                <a:schemeClr val="bg1"/>
              </a:solidFill>
            </a:endParaRPr>
          </a:p>
        </p:txBody>
      </p:sp>
      <p:sp>
        <p:nvSpPr>
          <p:cNvPr id="23" name="椭圆 22"/>
          <p:cNvSpPr>
            <a:spLocks noChangeAspect="1"/>
          </p:cNvSpPr>
          <p:nvPr/>
        </p:nvSpPr>
        <p:spPr>
          <a:xfrm>
            <a:off x="3987979" y="2382641"/>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24" name="文本框 23"/>
          <p:cNvSpPr txBox="1"/>
          <p:nvPr/>
        </p:nvSpPr>
        <p:spPr>
          <a:xfrm>
            <a:off x="3939236" y="2369197"/>
            <a:ext cx="368321" cy="230832"/>
          </a:xfrm>
          <a:prstGeom prst="rect">
            <a:avLst/>
          </a:prstGeom>
          <a:noFill/>
        </p:spPr>
        <p:txBody>
          <a:bodyPr wrap="square" rtlCol="0">
            <a:spAutoFit/>
          </a:bodyPr>
          <a:lstStyle/>
          <a:p>
            <a:r>
              <a:rPr kumimoji="1" lang="en-US" altLang="zh-CN" sz="900" dirty="0">
                <a:solidFill>
                  <a:schemeClr val="bg1"/>
                </a:solidFill>
              </a:rPr>
              <a:t>18</a:t>
            </a:r>
            <a:endParaRPr kumimoji="1" lang="zh-CN" altLang="en-US" sz="900" dirty="0">
              <a:solidFill>
                <a:schemeClr val="bg1"/>
              </a:solidFill>
            </a:endParaRPr>
          </a:p>
        </p:txBody>
      </p:sp>
      <p:cxnSp>
        <p:nvCxnSpPr>
          <p:cNvPr id="7" name="直线连接符 6"/>
          <p:cNvCxnSpPr>
            <a:endCxn id="109" idx="0"/>
          </p:cNvCxnSpPr>
          <p:nvPr/>
        </p:nvCxnSpPr>
        <p:spPr>
          <a:xfrm>
            <a:off x="4076691" y="1373528"/>
            <a:ext cx="2184589" cy="1013702"/>
          </a:xfrm>
          <a:prstGeom prst="line">
            <a:avLst/>
          </a:prstGeom>
          <a:ln w="12700">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522316" y="1541845"/>
            <a:ext cx="313153" cy="230832"/>
          </a:xfrm>
          <a:prstGeom prst="rect">
            <a:avLst/>
          </a:prstGeom>
          <a:solidFill>
            <a:schemeClr val="bg1"/>
          </a:solidFill>
        </p:spPr>
        <p:txBody>
          <a:bodyPr wrap="square" rtlCol="0">
            <a:spAutoFit/>
          </a:bodyPr>
          <a:lstStyle/>
          <a:p>
            <a:r>
              <a:rPr kumimoji="1" lang="en-US" altLang="zh-CN" sz="900" dirty="0">
                <a:solidFill>
                  <a:schemeClr val="accent2"/>
                </a:solidFill>
              </a:rPr>
              <a:t>13</a:t>
            </a:r>
            <a:endParaRPr kumimoji="1" lang="zh-CN" altLang="en-US" sz="900" dirty="0">
              <a:solidFill>
                <a:schemeClr val="accent2"/>
              </a:solidFill>
            </a:endParaRPr>
          </a:p>
        </p:txBody>
      </p:sp>
      <p:sp>
        <p:nvSpPr>
          <p:cNvPr id="35" name="椭圆 34"/>
          <p:cNvSpPr>
            <a:spLocks noChangeAspect="1"/>
          </p:cNvSpPr>
          <p:nvPr/>
        </p:nvSpPr>
        <p:spPr>
          <a:xfrm>
            <a:off x="4435411" y="1159533"/>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36" name="文本框 35"/>
          <p:cNvSpPr txBox="1"/>
          <p:nvPr/>
        </p:nvSpPr>
        <p:spPr>
          <a:xfrm>
            <a:off x="4394230" y="1148234"/>
            <a:ext cx="368321" cy="230832"/>
          </a:xfrm>
          <a:prstGeom prst="rect">
            <a:avLst/>
          </a:prstGeom>
          <a:noFill/>
        </p:spPr>
        <p:txBody>
          <a:bodyPr wrap="square" rtlCol="0">
            <a:spAutoFit/>
          </a:bodyPr>
          <a:lstStyle/>
          <a:p>
            <a:r>
              <a:rPr kumimoji="1" lang="en-US" altLang="zh-CN" sz="900" dirty="0">
                <a:solidFill>
                  <a:schemeClr val="bg1"/>
                </a:solidFill>
              </a:rPr>
              <a:t>28</a:t>
            </a:r>
            <a:endParaRPr kumimoji="1" lang="zh-CN" altLang="en-US" sz="900" dirty="0">
              <a:solidFill>
                <a:schemeClr val="bg1"/>
              </a:solidFill>
            </a:endParaRPr>
          </a:p>
        </p:txBody>
      </p:sp>
      <p:sp>
        <p:nvSpPr>
          <p:cNvPr id="32" name="椭圆 31"/>
          <p:cNvSpPr>
            <a:spLocks noChangeAspect="1"/>
          </p:cNvSpPr>
          <p:nvPr/>
        </p:nvSpPr>
        <p:spPr>
          <a:xfrm>
            <a:off x="4426785" y="2381024"/>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34" name="文本框 33"/>
          <p:cNvSpPr txBox="1"/>
          <p:nvPr/>
        </p:nvSpPr>
        <p:spPr>
          <a:xfrm>
            <a:off x="4385266" y="2368749"/>
            <a:ext cx="368321" cy="230832"/>
          </a:xfrm>
          <a:prstGeom prst="rect">
            <a:avLst/>
          </a:prstGeom>
          <a:noFill/>
        </p:spPr>
        <p:txBody>
          <a:bodyPr wrap="square" rtlCol="0">
            <a:spAutoFit/>
          </a:bodyPr>
          <a:lstStyle/>
          <a:p>
            <a:r>
              <a:rPr kumimoji="1" lang="en-US" altLang="zh-CN" sz="900" dirty="0">
                <a:solidFill>
                  <a:schemeClr val="bg1"/>
                </a:solidFill>
              </a:rPr>
              <a:t>24</a:t>
            </a:r>
            <a:endParaRPr kumimoji="1" lang="zh-CN" altLang="en-US" sz="900" dirty="0">
              <a:solidFill>
                <a:schemeClr val="bg1"/>
              </a:solidFill>
            </a:endParaRPr>
          </a:p>
        </p:txBody>
      </p:sp>
      <p:cxnSp>
        <p:nvCxnSpPr>
          <p:cNvPr id="30" name="直线连接符 29"/>
          <p:cNvCxnSpPr>
            <a:stCxn id="35" idx="4"/>
            <a:endCxn id="23" idx="0"/>
          </p:cNvCxnSpPr>
          <p:nvPr/>
        </p:nvCxnSpPr>
        <p:spPr>
          <a:xfrm flipH="1">
            <a:off x="4095867" y="1375310"/>
            <a:ext cx="447432" cy="1007332"/>
          </a:xfrm>
          <a:prstGeom prst="line">
            <a:avLst/>
          </a:prstGeom>
          <a:ln w="12700">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188487" y="1772677"/>
            <a:ext cx="310955" cy="230832"/>
          </a:xfrm>
          <a:prstGeom prst="rect">
            <a:avLst/>
          </a:prstGeom>
          <a:solidFill>
            <a:schemeClr val="bg1"/>
          </a:solidFill>
        </p:spPr>
        <p:txBody>
          <a:bodyPr wrap="square" rtlCol="0">
            <a:spAutoFit/>
          </a:bodyPr>
          <a:lstStyle/>
          <a:p>
            <a:r>
              <a:rPr kumimoji="1" lang="en-US" altLang="zh-CN" sz="900" dirty="0">
                <a:solidFill>
                  <a:schemeClr val="accent2"/>
                </a:solidFill>
              </a:rPr>
              <a:t>10</a:t>
            </a:r>
            <a:endParaRPr kumimoji="1" lang="zh-CN" altLang="en-US" sz="900" dirty="0">
              <a:solidFill>
                <a:schemeClr val="accent2"/>
              </a:solidFill>
            </a:endParaRPr>
          </a:p>
        </p:txBody>
      </p:sp>
      <p:sp>
        <p:nvSpPr>
          <p:cNvPr id="48" name="椭圆 47"/>
          <p:cNvSpPr>
            <a:spLocks noChangeAspect="1"/>
          </p:cNvSpPr>
          <p:nvPr/>
        </p:nvSpPr>
        <p:spPr>
          <a:xfrm>
            <a:off x="4893294" y="1160817"/>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49" name="文本框 48"/>
          <p:cNvSpPr txBox="1"/>
          <p:nvPr/>
        </p:nvSpPr>
        <p:spPr>
          <a:xfrm>
            <a:off x="4852113" y="1149518"/>
            <a:ext cx="368321" cy="230832"/>
          </a:xfrm>
          <a:prstGeom prst="rect">
            <a:avLst/>
          </a:prstGeom>
          <a:noFill/>
        </p:spPr>
        <p:txBody>
          <a:bodyPr wrap="square" rtlCol="0">
            <a:spAutoFit/>
          </a:bodyPr>
          <a:lstStyle/>
          <a:p>
            <a:r>
              <a:rPr kumimoji="1" lang="en-US" altLang="zh-CN" sz="900" dirty="0">
                <a:solidFill>
                  <a:schemeClr val="bg1"/>
                </a:solidFill>
              </a:rPr>
              <a:t>25</a:t>
            </a:r>
            <a:endParaRPr kumimoji="1" lang="zh-CN" altLang="en-US" sz="900" dirty="0">
              <a:solidFill>
                <a:schemeClr val="bg1"/>
              </a:solidFill>
            </a:endParaRPr>
          </a:p>
        </p:txBody>
      </p:sp>
      <p:sp>
        <p:nvSpPr>
          <p:cNvPr id="46" name="椭圆 45"/>
          <p:cNvSpPr>
            <a:spLocks noChangeAspect="1"/>
          </p:cNvSpPr>
          <p:nvPr/>
        </p:nvSpPr>
        <p:spPr>
          <a:xfrm>
            <a:off x="4884668" y="2382308"/>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p:sp>
        <p:nvSpPr>
          <p:cNvPr id="47" name="文本框 46"/>
          <p:cNvSpPr txBox="1"/>
          <p:nvPr/>
        </p:nvSpPr>
        <p:spPr>
          <a:xfrm>
            <a:off x="4842951" y="2375836"/>
            <a:ext cx="368321" cy="230832"/>
          </a:xfrm>
          <a:prstGeom prst="rect">
            <a:avLst/>
          </a:prstGeom>
          <a:noFill/>
        </p:spPr>
        <p:txBody>
          <a:bodyPr wrap="square" rtlCol="0">
            <a:spAutoFit/>
          </a:bodyPr>
          <a:lstStyle/>
          <a:p>
            <a:r>
              <a:rPr kumimoji="1" lang="en-US" altLang="zh-CN" sz="900" dirty="0">
                <a:solidFill>
                  <a:schemeClr val="bg1"/>
                </a:solidFill>
              </a:rPr>
              <a:t>32</a:t>
            </a:r>
            <a:endParaRPr kumimoji="1" lang="zh-CN" altLang="en-US" sz="900" dirty="0">
              <a:solidFill>
                <a:schemeClr val="bg1"/>
              </a:solidFill>
            </a:endParaRPr>
          </a:p>
        </p:txBody>
      </p:sp>
      <p:cxnSp>
        <p:nvCxnSpPr>
          <p:cNvPr id="44" name="直线连接符 43"/>
          <p:cNvCxnSpPr>
            <a:stCxn id="94" idx="4"/>
            <a:endCxn id="32" idx="0"/>
          </p:cNvCxnSpPr>
          <p:nvPr/>
        </p:nvCxnSpPr>
        <p:spPr>
          <a:xfrm flipH="1">
            <a:off x="4534676" y="1381516"/>
            <a:ext cx="1333151" cy="999511"/>
          </a:xfrm>
          <a:prstGeom prst="line">
            <a:avLst/>
          </a:prstGeom>
          <a:ln w="1270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5267895" y="1643597"/>
            <a:ext cx="159095" cy="230832"/>
          </a:xfrm>
          <a:prstGeom prst="rect">
            <a:avLst/>
          </a:prstGeom>
          <a:solidFill>
            <a:schemeClr val="bg1"/>
          </a:solidFill>
        </p:spPr>
        <p:txBody>
          <a:bodyPr wrap="square" rtlCol="0">
            <a:spAutoFit/>
          </a:bodyPr>
          <a:lstStyle/>
          <a:p>
            <a:r>
              <a:rPr kumimoji="1" lang="en-US" altLang="zh-CN" sz="900" dirty="0">
                <a:solidFill>
                  <a:schemeClr val="accent2"/>
                </a:solidFill>
              </a:rPr>
              <a:t>7</a:t>
            </a:r>
            <a:endParaRPr kumimoji="1" lang="zh-CN" altLang="en-US" sz="900" dirty="0">
              <a:solidFill>
                <a:schemeClr val="accent2"/>
              </a:solidFill>
            </a:endParaRPr>
          </a:p>
        </p:txBody>
      </p:sp>
      <p:sp>
        <p:nvSpPr>
          <p:cNvPr id="102" name="椭圆 101"/>
          <p:cNvSpPr>
            <a:spLocks noChangeAspect="1"/>
          </p:cNvSpPr>
          <p:nvPr/>
        </p:nvSpPr>
        <p:spPr>
          <a:xfrm>
            <a:off x="5340429" y="1159533"/>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03" name="文本框 102"/>
          <p:cNvSpPr txBox="1"/>
          <p:nvPr/>
        </p:nvSpPr>
        <p:spPr>
          <a:xfrm>
            <a:off x="5299248" y="1148234"/>
            <a:ext cx="368321"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16</a:t>
            </a:r>
            <a:endParaRPr kumimoji="1" lang="zh-CN" altLang="en-US" sz="900" dirty="0">
              <a:solidFill>
                <a:schemeClr val="bg1"/>
              </a:solidFill>
            </a:endParaRPr>
          </a:p>
        </p:txBody>
      </p:sp>
      <p:sp>
        <p:nvSpPr>
          <p:cNvPr id="100" name="椭圆 99"/>
          <p:cNvSpPr>
            <a:spLocks noChangeAspect="1"/>
          </p:cNvSpPr>
          <p:nvPr/>
        </p:nvSpPr>
        <p:spPr>
          <a:xfrm>
            <a:off x="5331803" y="2381028"/>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101" name="文本框 100"/>
          <p:cNvSpPr txBox="1"/>
          <p:nvPr/>
        </p:nvSpPr>
        <p:spPr>
          <a:xfrm>
            <a:off x="5283799" y="2367072"/>
            <a:ext cx="368321"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18</a:t>
            </a:r>
            <a:endParaRPr kumimoji="1" lang="zh-CN" altLang="en-US" sz="900" dirty="0">
              <a:solidFill>
                <a:schemeClr val="bg1"/>
              </a:solidFill>
            </a:endParaRPr>
          </a:p>
        </p:txBody>
      </p:sp>
      <p:cxnSp>
        <p:nvCxnSpPr>
          <p:cNvPr id="98" name="直线连接符 97"/>
          <p:cNvCxnSpPr>
            <a:stCxn id="102" idx="4"/>
            <a:endCxn id="92" idx="0"/>
          </p:cNvCxnSpPr>
          <p:nvPr/>
        </p:nvCxnSpPr>
        <p:spPr>
          <a:xfrm>
            <a:off x="5448320" y="1375311"/>
            <a:ext cx="410432" cy="1011920"/>
          </a:xfrm>
          <a:prstGeom prst="line">
            <a:avLst/>
          </a:prstGeom>
          <a:ln w="12700">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5490371" y="1691465"/>
            <a:ext cx="310955" cy="230832"/>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accent2"/>
                </a:solidFill>
              </a:rPr>
              <a:t>13</a:t>
            </a:r>
            <a:endParaRPr kumimoji="1" lang="zh-CN" altLang="en-US" sz="900" dirty="0">
              <a:solidFill>
                <a:schemeClr val="accent2"/>
              </a:solidFill>
            </a:endParaRPr>
          </a:p>
        </p:txBody>
      </p:sp>
      <p:sp>
        <p:nvSpPr>
          <p:cNvPr id="94" name="椭圆 93"/>
          <p:cNvSpPr>
            <a:spLocks noChangeAspect="1"/>
          </p:cNvSpPr>
          <p:nvPr/>
        </p:nvSpPr>
        <p:spPr>
          <a:xfrm>
            <a:off x="5754316" y="1165738"/>
            <a:ext cx="227017"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95" name="文本框 94"/>
          <p:cNvSpPr txBox="1"/>
          <p:nvPr/>
        </p:nvSpPr>
        <p:spPr>
          <a:xfrm>
            <a:off x="5711982" y="1154439"/>
            <a:ext cx="387509"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17</a:t>
            </a:r>
            <a:endParaRPr kumimoji="1" lang="zh-CN" altLang="en-US" sz="900" dirty="0">
              <a:solidFill>
                <a:schemeClr val="bg1"/>
              </a:solidFill>
            </a:endParaRPr>
          </a:p>
        </p:txBody>
      </p:sp>
      <p:sp>
        <p:nvSpPr>
          <p:cNvPr id="92" name="椭圆 91"/>
          <p:cNvSpPr>
            <a:spLocks noChangeAspect="1"/>
          </p:cNvSpPr>
          <p:nvPr/>
        </p:nvSpPr>
        <p:spPr>
          <a:xfrm>
            <a:off x="5745241" y="2387230"/>
            <a:ext cx="227017"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500" dirty="0"/>
          </a:p>
        </p:txBody>
      </p:sp>
      <p:sp>
        <p:nvSpPr>
          <p:cNvPr id="93" name="文本框 92"/>
          <p:cNvSpPr txBox="1"/>
          <p:nvPr/>
        </p:nvSpPr>
        <p:spPr>
          <a:xfrm>
            <a:off x="5702907" y="2380698"/>
            <a:ext cx="387509" cy="2308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bg1"/>
                </a:solidFill>
              </a:rPr>
              <a:t>29</a:t>
            </a:r>
            <a:endParaRPr kumimoji="1" lang="zh-CN" altLang="en-US" sz="900" dirty="0">
              <a:solidFill>
                <a:schemeClr val="bg1"/>
              </a:solidFill>
            </a:endParaRPr>
          </a:p>
        </p:txBody>
      </p:sp>
      <p:cxnSp>
        <p:nvCxnSpPr>
          <p:cNvPr id="90" name="直线连接符 89"/>
          <p:cNvCxnSpPr>
            <a:stCxn id="111" idx="4"/>
            <a:endCxn id="100" idx="0"/>
          </p:cNvCxnSpPr>
          <p:nvPr/>
        </p:nvCxnSpPr>
        <p:spPr>
          <a:xfrm flipH="1">
            <a:off x="5439692" y="1381516"/>
            <a:ext cx="830663" cy="999511"/>
          </a:xfrm>
          <a:prstGeom prst="line">
            <a:avLst/>
          </a:prstGeom>
          <a:ln w="12700">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5865826" y="1621213"/>
            <a:ext cx="327155" cy="230832"/>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900" dirty="0">
                <a:solidFill>
                  <a:schemeClr val="accent2"/>
                </a:solidFill>
              </a:rPr>
              <a:t>7</a:t>
            </a:r>
            <a:endParaRPr kumimoji="1" lang="zh-CN" altLang="en-US" sz="900" dirty="0">
              <a:solidFill>
                <a:schemeClr val="accent2"/>
              </a:solidFill>
            </a:endParaRPr>
          </a:p>
        </p:txBody>
      </p:sp>
      <p:sp>
        <p:nvSpPr>
          <p:cNvPr id="9" name="文本框 8"/>
          <p:cNvSpPr txBox="1"/>
          <p:nvPr/>
        </p:nvSpPr>
        <p:spPr>
          <a:xfrm>
            <a:off x="4513306" y="2802759"/>
            <a:ext cx="1016489" cy="854080"/>
          </a:xfrm>
          <a:prstGeom prst="rect">
            <a:avLst/>
          </a:prstGeom>
          <a:noFill/>
        </p:spPr>
        <p:txBody>
          <a:bodyPr wrap="square" rtlCol="0">
            <a:spAutoFit/>
          </a:bodyPr>
          <a:lstStyle/>
          <a:p>
            <a:pPr>
              <a:lnSpc>
                <a:spcPct val="150000"/>
              </a:lnSpc>
            </a:pPr>
            <a:r>
              <a:rPr kumimoji="1" lang="en-US" altLang="zh-CN" sz="1200" dirty="0" err="1">
                <a:solidFill>
                  <a:schemeClr val="accent1"/>
                </a:solidFill>
              </a:rPr>
              <a:t>D</a:t>
            </a:r>
            <a:r>
              <a:rPr kumimoji="1" lang="en-US" altLang="zh-CN" sz="1200" baseline="-25000" dirty="0" err="1">
                <a:solidFill>
                  <a:schemeClr val="accent1"/>
                </a:solidFill>
              </a:rPr>
              <a:t>mean</a:t>
            </a:r>
            <a:r>
              <a:rPr kumimoji="1" lang="zh-CN" altLang="en-US" sz="1200" baseline="-25000" dirty="0">
                <a:solidFill>
                  <a:schemeClr val="accent1"/>
                </a:solidFill>
              </a:rPr>
              <a:t> </a:t>
            </a:r>
            <a:r>
              <a:rPr kumimoji="1" lang="en-US" altLang="zh-CN" sz="1200" dirty="0">
                <a:solidFill>
                  <a:schemeClr val="accent1"/>
                </a:solidFill>
              </a:rPr>
              <a:t>=</a:t>
            </a:r>
            <a:r>
              <a:rPr kumimoji="1" lang="zh-CN" altLang="en-US" sz="1200" dirty="0">
                <a:solidFill>
                  <a:schemeClr val="accent1"/>
                </a:solidFill>
              </a:rPr>
              <a:t> </a:t>
            </a:r>
            <a:r>
              <a:rPr kumimoji="1" lang="en-US" altLang="zh-CN" sz="1200" dirty="0">
                <a:solidFill>
                  <a:schemeClr val="accent1"/>
                </a:solidFill>
              </a:rPr>
              <a:t>9.5</a:t>
            </a:r>
            <a:endParaRPr kumimoji="1" lang="zh-CN" altLang="en-US" sz="1200" dirty="0">
              <a:solidFill>
                <a:schemeClr val="accent1"/>
              </a:solidFill>
            </a:endParaRPr>
          </a:p>
          <a:p>
            <a:pPr>
              <a:lnSpc>
                <a:spcPct val="150000"/>
              </a:lnSpc>
            </a:pPr>
            <a:r>
              <a:rPr kumimoji="1" lang="en-US" altLang="zh-CN" sz="1200" dirty="0" err="1">
                <a:solidFill>
                  <a:schemeClr val="accent1"/>
                </a:solidFill>
              </a:rPr>
              <a:t>D</a:t>
            </a:r>
            <a:r>
              <a:rPr kumimoji="1" lang="en-US" altLang="zh-CN" sz="1200" baseline="-25000" dirty="0" err="1">
                <a:solidFill>
                  <a:schemeClr val="accent1"/>
                </a:solidFill>
              </a:rPr>
              <a:t>min</a:t>
            </a:r>
            <a:r>
              <a:rPr kumimoji="1" lang="zh-CN" altLang="en-US" sz="1200" baseline="-25000" dirty="0">
                <a:solidFill>
                  <a:schemeClr val="accent1"/>
                </a:solidFill>
              </a:rPr>
              <a:t> </a:t>
            </a:r>
            <a:r>
              <a:rPr kumimoji="1" lang="en-US" altLang="zh-CN" sz="1200" dirty="0">
                <a:solidFill>
                  <a:schemeClr val="accent1"/>
                </a:solidFill>
              </a:rPr>
              <a:t>=</a:t>
            </a:r>
            <a:r>
              <a:rPr kumimoji="1" lang="zh-CN" altLang="en-US" sz="1200" dirty="0">
                <a:solidFill>
                  <a:schemeClr val="accent1"/>
                </a:solidFill>
              </a:rPr>
              <a:t> </a:t>
            </a:r>
            <a:r>
              <a:rPr kumimoji="1" lang="en-US" altLang="zh-CN" sz="1200" dirty="0">
                <a:solidFill>
                  <a:schemeClr val="accent1"/>
                </a:solidFill>
              </a:rPr>
              <a:t>7</a:t>
            </a:r>
            <a:endParaRPr kumimoji="1" lang="zh-CN" altLang="en-US" sz="1200" dirty="0">
              <a:solidFill>
                <a:schemeClr val="accent1"/>
              </a:solidFill>
            </a:endParaRPr>
          </a:p>
          <a:p>
            <a:endParaRPr kumimoji="1" lang="zh-CN" altLang="en-US" sz="1350" dirty="0">
              <a:solidFill>
                <a:schemeClr val="accent1"/>
              </a:solidFill>
            </a:endParaRPr>
          </a:p>
        </p:txBody>
      </p:sp>
      <p:sp>
        <p:nvSpPr>
          <p:cNvPr id="236" name="文本框 235"/>
          <p:cNvSpPr txBox="1"/>
          <p:nvPr/>
        </p:nvSpPr>
        <p:spPr>
          <a:xfrm>
            <a:off x="4917390" y="1648449"/>
            <a:ext cx="124300" cy="230832"/>
          </a:xfrm>
          <a:prstGeom prst="rect">
            <a:avLst/>
          </a:prstGeom>
          <a:solidFill>
            <a:schemeClr val="bg1"/>
          </a:solidFill>
        </p:spPr>
        <p:txBody>
          <a:bodyPr wrap="square" rtlCol="0">
            <a:spAutoFit/>
          </a:bodyPr>
          <a:lstStyle/>
          <a:p>
            <a:r>
              <a:rPr kumimoji="1" lang="en-US" altLang="zh-CN" sz="900" dirty="0">
                <a:solidFill>
                  <a:schemeClr val="accent3">
                    <a:lumMod val="75000"/>
                  </a:schemeClr>
                </a:solidFill>
              </a:rPr>
              <a:t>7</a:t>
            </a:r>
            <a:endParaRPr kumimoji="1" lang="zh-CN" altLang="en-US" sz="900" dirty="0">
              <a:solidFill>
                <a:schemeClr val="accent3">
                  <a:lumMod val="75000"/>
                </a:schemeClr>
              </a:solidFill>
            </a:endParaRPr>
          </a:p>
        </p:txBody>
      </p:sp>
      <p:sp>
        <p:nvSpPr>
          <p:cNvPr id="237" name="文本框 236"/>
          <p:cNvSpPr txBox="1"/>
          <p:nvPr/>
        </p:nvSpPr>
        <p:spPr>
          <a:xfrm>
            <a:off x="6712365" y="1916431"/>
            <a:ext cx="65" cy="207749"/>
          </a:xfrm>
          <a:prstGeom prst="rect">
            <a:avLst/>
          </a:prstGeom>
          <a:noFill/>
        </p:spPr>
        <p:txBody>
          <a:bodyPr wrap="none" lIns="0" tIns="0" rIns="0" bIns="0" rtlCol="0">
            <a:spAutoFit/>
          </a:bodyPr>
          <a:lstStyle/>
          <a:p>
            <a:endParaRPr kumimoji="1" lang="zh-CN" altLang="en-US" sz="1350" dirty="0"/>
          </a:p>
        </p:txBody>
      </p:sp>
      <p:sp>
        <p:nvSpPr>
          <p:cNvPr id="239" name="椭圆 238"/>
          <p:cNvSpPr>
            <a:spLocks noChangeAspect="1"/>
          </p:cNvSpPr>
          <p:nvPr/>
        </p:nvSpPr>
        <p:spPr>
          <a:xfrm>
            <a:off x="2112797" y="3420338"/>
            <a:ext cx="215776" cy="21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mc:AlternateContent xmlns:mc="http://schemas.openxmlformats.org/markup-compatibility/2006" xmlns:a14="http://schemas.microsoft.com/office/drawing/2010/main">
        <mc:Choice Requires="a14">
          <p:sp>
            <p:nvSpPr>
              <p:cNvPr id="240" name="文本框 239"/>
              <p:cNvSpPr txBox="1"/>
              <p:nvPr/>
            </p:nvSpPr>
            <p:spPr>
              <a:xfrm>
                <a:off x="2047010" y="3393107"/>
                <a:ext cx="368321"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050" i="1">
                              <a:solidFill>
                                <a:schemeClr val="bg1"/>
                              </a:solidFill>
                              <a:latin typeface="Cambria Math" panose="02040503050406030204" pitchFamily="18" charset="0"/>
                            </a:rPr>
                          </m:ctrlPr>
                        </m:sSubPr>
                        <m:e>
                          <m:r>
                            <a:rPr kumimoji="1" lang="en-US" altLang="zh-CN" sz="1050" i="1">
                              <a:solidFill>
                                <a:schemeClr val="bg1"/>
                              </a:solidFill>
                              <a:latin typeface="Cambria Math" charset="0"/>
                              <a:ea typeface="Cambria Math" charset="0"/>
                              <a:cs typeface="Cambria Math" charset="0"/>
                            </a:rPr>
                            <m:t>𝜎</m:t>
                          </m:r>
                        </m:e>
                        <m:sub>
                          <m:r>
                            <a:rPr kumimoji="1" lang="en-US" altLang="zh-CN" sz="1050" i="1">
                              <a:solidFill>
                                <a:schemeClr val="bg1"/>
                              </a:solidFill>
                              <a:latin typeface="Cambria Math" charset="0"/>
                            </a:rPr>
                            <m:t>0</m:t>
                          </m:r>
                        </m:sub>
                      </m:sSub>
                    </m:oMath>
                  </m:oMathPara>
                </a14:m>
                <a:endParaRPr kumimoji="1" lang="zh-CN" altLang="en-US" sz="1050" dirty="0">
                  <a:solidFill>
                    <a:schemeClr val="bg1"/>
                  </a:solidFill>
                </a:endParaRPr>
              </a:p>
            </p:txBody>
          </p:sp>
        </mc:Choice>
        <mc:Fallback xmlns="">
          <p:sp>
            <p:nvSpPr>
              <p:cNvPr id="240" name="文本框 239"/>
              <p:cNvSpPr txBox="1">
                <a:spLocks noRot="1" noChangeAspect="1" noMove="1" noResize="1" noEditPoints="1" noAdjustHandles="1" noChangeArrowheads="1" noChangeShapeType="1" noTextEdit="1"/>
              </p:cNvSpPr>
              <p:nvPr/>
            </p:nvSpPr>
            <p:spPr>
              <a:xfrm>
                <a:off x="2047010" y="3393107"/>
                <a:ext cx="368321" cy="253916"/>
              </a:xfrm>
              <a:prstGeom prst="rect">
                <a:avLst/>
              </a:prstGeom>
              <a:blipFill rotWithShape="0">
                <a:blip r:embed="rId3"/>
                <a:stretch>
                  <a:fillRect/>
                </a:stretch>
              </a:blipFill>
            </p:spPr>
            <p:txBody>
              <a:bodyPr/>
              <a:lstStyle/>
              <a:p>
                <a:r>
                  <a:rPr lang="zh-CN" altLang="en-US">
                    <a:noFill/>
                  </a:rPr>
                  <a:t> </a:t>
                </a:r>
              </a:p>
            </p:txBody>
          </p:sp>
        </mc:Fallback>
      </mc:AlternateContent>
      <p:sp>
        <p:nvSpPr>
          <p:cNvPr id="242" name="椭圆 241"/>
          <p:cNvSpPr>
            <a:spLocks noChangeAspect="1"/>
          </p:cNvSpPr>
          <p:nvPr/>
        </p:nvSpPr>
        <p:spPr>
          <a:xfrm>
            <a:off x="2103917" y="3781264"/>
            <a:ext cx="215776" cy="215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00" dirty="0"/>
          </a:p>
        </p:txBody>
      </p:sp>
      <mc:AlternateContent xmlns:mc="http://schemas.openxmlformats.org/markup-compatibility/2006" xmlns:a14="http://schemas.microsoft.com/office/drawing/2010/main">
        <mc:Choice Requires="a14">
          <p:sp>
            <p:nvSpPr>
              <p:cNvPr id="243" name="文本框 242"/>
              <p:cNvSpPr txBox="1"/>
              <p:nvPr/>
            </p:nvSpPr>
            <p:spPr>
              <a:xfrm>
                <a:off x="2027644" y="3742893"/>
                <a:ext cx="368321"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050" i="1">
                              <a:solidFill>
                                <a:schemeClr val="bg1"/>
                              </a:solidFill>
                              <a:latin typeface="Cambria Math" panose="02040503050406030204" pitchFamily="18" charset="0"/>
                            </a:rPr>
                          </m:ctrlPr>
                        </m:sSubPr>
                        <m:e>
                          <m:r>
                            <a:rPr kumimoji="1" lang="en-US" altLang="zh-CN" sz="1050" i="1">
                              <a:solidFill>
                                <a:schemeClr val="bg1"/>
                              </a:solidFill>
                              <a:latin typeface="Cambria Math" charset="0"/>
                              <a:ea typeface="Cambria Math" charset="0"/>
                              <a:cs typeface="Cambria Math" charset="0"/>
                            </a:rPr>
                            <m:t>𝜎</m:t>
                          </m:r>
                        </m:e>
                        <m:sub>
                          <m:r>
                            <a:rPr kumimoji="1" lang="en-US" altLang="zh-CN" sz="1050" i="1">
                              <a:solidFill>
                                <a:schemeClr val="bg1"/>
                              </a:solidFill>
                              <a:latin typeface="Cambria Math" charset="0"/>
                            </a:rPr>
                            <m:t>1</m:t>
                          </m:r>
                        </m:sub>
                      </m:sSub>
                    </m:oMath>
                  </m:oMathPara>
                </a14:m>
                <a:endParaRPr kumimoji="1" lang="zh-CN" altLang="en-US" sz="1050" dirty="0">
                  <a:solidFill>
                    <a:schemeClr val="bg1"/>
                  </a:solidFill>
                </a:endParaRPr>
              </a:p>
            </p:txBody>
          </p:sp>
        </mc:Choice>
        <mc:Fallback xmlns="">
          <p:sp>
            <p:nvSpPr>
              <p:cNvPr id="243" name="文本框 242"/>
              <p:cNvSpPr txBox="1">
                <a:spLocks noRot="1" noChangeAspect="1" noMove="1" noResize="1" noEditPoints="1" noAdjustHandles="1" noChangeArrowheads="1" noChangeShapeType="1" noTextEdit="1"/>
              </p:cNvSpPr>
              <p:nvPr/>
            </p:nvSpPr>
            <p:spPr>
              <a:xfrm>
                <a:off x="2027644" y="3742893"/>
                <a:ext cx="368321" cy="253916"/>
              </a:xfrm>
              <a:prstGeom prst="rect">
                <a:avLst/>
              </a:prstGeom>
              <a:blipFill rotWithShape="0">
                <a:blip r:embed="rId4"/>
                <a:stretch>
                  <a:fillRect/>
                </a:stretch>
              </a:blipFill>
            </p:spPr>
            <p:txBody>
              <a:bodyPr/>
              <a:lstStyle/>
              <a:p>
                <a:r>
                  <a:rPr lang="zh-CN" altLang="en-US">
                    <a:noFill/>
                  </a:rPr>
                  <a:t> </a:t>
                </a:r>
              </a:p>
            </p:txBody>
          </p:sp>
        </mc:Fallback>
      </mc:AlternateContent>
      <p:sp>
        <p:nvSpPr>
          <p:cNvPr id="25" name="矩形 24"/>
          <p:cNvSpPr/>
          <p:nvPr/>
        </p:nvSpPr>
        <p:spPr>
          <a:xfrm>
            <a:off x="2913151" y="1852045"/>
            <a:ext cx="1181734" cy="276999"/>
          </a:xfrm>
          <a:prstGeom prst="rect">
            <a:avLst/>
          </a:prstGeom>
        </p:spPr>
        <p:txBody>
          <a:bodyPr wrap="none">
            <a:spAutoFit/>
          </a:bodyPr>
          <a:lstStyle/>
          <a:p>
            <a:r>
              <a:rPr lang="en-US" altLang="zh-CN" sz="1200" dirty="0"/>
              <a:t>Kuhn-</a:t>
            </a:r>
            <a:r>
              <a:rPr lang="en-US" altLang="zh-CN" sz="1200" dirty="0" err="1"/>
              <a:t>Munkres</a:t>
            </a:r>
            <a:endParaRPr lang="zh-CN" altLang="en-US" sz="1200" dirty="0"/>
          </a:p>
        </p:txBody>
      </p:sp>
      <p:sp>
        <p:nvSpPr>
          <p:cNvPr id="96" name="矩形 95"/>
          <p:cNvSpPr/>
          <p:nvPr/>
        </p:nvSpPr>
        <p:spPr>
          <a:xfrm>
            <a:off x="1786" y="317888"/>
            <a:ext cx="2195314"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TextBox 1"/>
          <p:cNvSpPr txBox="1"/>
          <p:nvPr/>
        </p:nvSpPr>
        <p:spPr>
          <a:xfrm>
            <a:off x="1786" y="330826"/>
            <a:ext cx="2308488"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Max Weight Matching</a:t>
            </a:r>
          </a:p>
        </p:txBody>
      </p:sp>
      <p:sp>
        <p:nvSpPr>
          <p:cNvPr id="104"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05" name="矩形 104"/>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16</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946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1776" y="641220"/>
            <a:ext cx="1629987"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Security of TDS </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1787" y="317888"/>
            <a:ext cx="1601236"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TextBox 1"/>
          <p:cNvSpPr txBox="1"/>
          <p:nvPr/>
        </p:nvSpPr>
        <p:spPr>
          <a:xfrm>
            <a:off x="1786" y="330826"/>
            <a:ext cx="1691547"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Security of TDS </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23"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4" name="矩形 23"/>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17</a:t>
            </a:r>
            <a:endParaRPr lang="zh-CN" altLang="en-US" sz="1050" b="1" dirty="0">
              <a:solidFill>
                <a:schemeClr val="bg1"/>
              </a:solidFill>
              <a:latin typeface="Arial" panose="020B0604020202020204" pitchFamily="34" charset="0"/>
              <a:cs typeface="Arial" panose="020B0604020202020204" pitchFamily="34" charset="0"/>
            </a:endParaRPr>
          </a:p>
        </p:txBody>
      </p:sp>
      <p:sp>
        <p:nvSpPr>
          <p:cNvPr id="46" name="TextBox 8"/>
          <p:cNvSpPr txBox="1"/>
          <p:nvPr/>
        </p:nvSpPr>
        <p:spPr>
          <a:xfrm>
            <a:off x="1983416" y="1663789"/>
            <a:ext cx="3667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dirty="0">
                <a:solidFill>
                  <a:schemeClr val="bg1"/>
                </a:solidFill>
              </a:rPr>
              <a:t>text</a:t>
            </a:r>
            <a:endParaRPr lang="zh-CN" altLang="en-US" sz="900" dirty="0">
              <a:solidFill>
                <a:schemeClr val="bg1"/>
              </a:solidFill>
            </a:endParaRPr>
          </a:p>
        </p:txBody>
      </p:sp>
      <p:sp>
        <p:nvSpPr>
          <p:cNvPr id="47" name="TextBox 13"/>
          <p:cNvSpPr txBox="1"/>
          <p:nvPr/>
        </p:nvSpPr>
        <p:spPr>
          <a:xfrm>
            <a:off x="3646177" y="1217822"/>
            <a:ext cx="294560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232323"/>
                </a:solidFill>
              </a:rPr>
              <a:t>Confidentiality </a:t>
            </a:r>
          </a:p>
        </p:txBody>
      </p:sp>
      <p:cxnSp>
        <p:nvCxnSpPr>
          <p:cNvPr id="48" name="直接连接符 47"/>
          <p:cNvCxnSpPr/>
          <p:nvPr/>
        </p:nvCxnSpPr>
        <p:spPr>
          <a:xfrm>
            <a:off x="3718263" y="1673427"/>
            <a:ext cx="23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16"/>
          <p:cNvSpPr txBox="1"/>
          <p:nvPr/>
        </p:nvSpPr>
        <p:spPr>
          <a:xfrm>
            <a:off x="3646177" y="1853419"/>
            <a:ext cx="2870897" cy="1477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spc="-8" dirty="0" smtClean="0">
                <a:solidFill>
                  <a:srgbClr val="383838"/>
                </a:solidFill>
              </a:rPr>
              <a:t>In public channel</a:t>
            </a:r>
            <a:r>
              <a:rPr lang="en-US" altLang="zh-CN" sz="1500" spc="-8" dirty="0">
                <a:solidFill>
                  <a:srgbClr val="383838"/>
                </a:solidFill>
              </a:rPr>
              <a:t>, the delivered singular values of </a:t>
            </a:r>
            <a:r>
              <a:rPr lang="en-US" altLang="zh-CN" sz="1500" spc="-8" dirty="0" smtClean="0">
                <a:solidFill>
                  <a:srgbClr val="383838"/>
                </a:solidFill>
              </a:rPr>
              <a:t>0-block </a:t>
            </a:r>
            <a:r>
              <a:rPr lang="en-US" altLang="zh-CN" sz="1500" spc="-8" dirty="0">
                <a:solidFill>
                  <a:srgbClr val="383838"/>
                </a:solidFill>
              </a:rPr>
              <a:t>and </a:t>
            </a:r>
            <a:r>
              <a:rPr lang="en-US" altLang="zh-CN" sz="1500" spc="-8" dirty="0" smtClean="0">
                <a:solidFill>
                  <a:srgbClr val="383838"/>
                </a:solidFill>
              </a:rPr>
              <a:t>1-block </a:t>
            </a:r>
            <a:r>
              <a:rPr lang="en-US" altLang="zh-CN" sz="1500" spc="-8" dirty="0">
                <a:solidFill>
                  <a:srgbClr val="383838"/>
                </a:solidFill>
              </a:rPr>
              <a:t>have </a:t>
            </a:r>
            <a:r>
              <a:rPr lang="en-US" altLang="zh-CN" sz="1500" spc="-8" dirty="0">
                <a:solidFill>
                  <a:srgbClr val="C00000"/>
                </a:solidFill>
              </a:rPr>
              <a:t>identical </a:t>
            </a:r>
            <a:r>
              <a:rPr lang="en-US" altLang="zh-CN" sz="1500" spc="-8" dirty="0" smtClean="0">
                <a:solidFill>
                  <a:srgbClr val="C00000"/>
                </a:solidFill>
              </a:rPr>
              <a:t>distributions</a:t>
            </a:r>
            <a:r>
              <a:rPr lang="en-US" altLang="zh-CN" sz="1500" spc="-8" dirty="0" smtClean="0">
                <a:solidFill>
                  <a:srgbClr val="383838"/>
                </a:solidFill>
              </a:rPr>
              <a:t>. Hence, the eavesdropper cannot </a:t>
            </a:r>
            <a:r>
              <a:rPr lang="en-US" altLang="zh-CN" sz="1500" spc="-8" dirty="0">
                <a:solidFill>
                  <a:srgbClr val="383838"/>
                </a:solidFill>
              </a:rPr>
              <a:t>improve its </a:t>
            </a:r>
            <a:r>
              <a:rPr lang="en-US" altLang="zh-CN" sz="1500" spc="-8" dirty="0" smtClean="0">
                <a:solidFill>
                  <a:srgbClr val="383838"/>
                </a:solidFill>
              </a:rPr>
              <a:t>guess. </a:t>
            </a:r>
            <a:endParaRPr lang="en-US" altLang="zh-CN" sz="1500" spc="-8" dirty="0">
              <a:solidFill>
                <a:srgbClr val="383838"/>
              </a:solidFill>
            </a:endParaRPr>
          </a:p>
        </p:txBody>
      </p:sp>
      <p:sp>
        <p:nvSpPr>
          <p:cNvPr id="50" name="TextBox 19"/>
          <p:cNvSpPr txBox="1"/>
          <p:nvPr/>
        </p:nvSpPr>
        <p:spPr>
          <a:xfrm>
            <a:off x="415660" y="1217822"/>
            <a:ext cx="294560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232323"/>
                </a:solidFill>
              </a:rPr>
              <a:t>Authenticity </a:t>
            </a:r>
          </a:p>
        </p:txBody>
      </p:sp>
      <p:cxnSp>
        <p:nvCxnSpPr>
          <p:cNvPr id="51" name="直接连接符 50"/>
          <p:cNvCxnSpPr/>
          <p:nvPr/>
        </p:nvCxnSpPr>
        <p:spPr>
          <a:xfrm>
            <a:off x="555481" y="1673427"/>
            <a:ext cx="23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21"/>
          <p:cNvSpPr txBox="1"/>
          <p:nvPr/>
        </p:nvSpPr>
        <p:spPr>
          <a:xfrm>
            <a:off x="384271" y="1853419"/>
            <a:ext cx="3143789" cy="1708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ltLang="zh-CN" sz="1500" spc="-8" dirty="0">
                <a:solidFill>
                  <a:srgbClr val="383838"/>
                </a:solidFill>
              </a:rPr>
              <a:t>Eve </a:t>
            </a:r>
            <a:r>
              <a:rPr lang="en-US" altLang="zh-CN" sz="1500" spc="-8" dirty="0" smtClean="0">
                <a:solidFill>
                  <a:srgbClr val="383838"/>
                </a:solidFill>
              </a:rPr>
              <a:t>can obtain the </a:t>
            </a:r>
            <a:r>
              <a:rPr lang="en-US" altLang="zh-CN" sz="1500" spc="-8" dirty="0">
                <a:solidFill>
                  <a:srgbClr val="383838"/>
                </a:solidFill>
              </a:rPr>
              <a:t>key </a:t>
            </a:r>
            <a:r>
              <a:rPr lang="en-US" altLang="zh-CN" sz="1500" spc="-8" dirty="0" smtClean="0">
                <a:solidFill>
                  <a:srgbClr val="383838"/>
                </a:solidFill>
              </a:rPr>
              <a:t>based on her observation when </a:t>
            </a:r>
            <a:r>
              <a:rPr lang="en-US" altLang="zh-CN" sz="1500" spc="-8" dirty="0">
                <a:solidFill>
                  <a:srgbClr val="383838"/>
                </a:solidFill>
              </a:rPr>
              <a:t>and only </a:t>
            </a:r>
            <a:r>
              <a:rPr lang="en-US" altLang="zh-CN" sz="1500" spc="-8" dirty="0" smtClean="0">
                <a:solidFill>
                  <a:srgbClr val="383838"/>
                </a:solidFill>
              </a:rPr>
              <a:t>when her bit error rate (BER) </a:t>
            </a:r>
            <a:r>
              <a:rPr lang="en-US" altLang="zh-CN" sz="1500" spc="-8" dirty="0" smtClean="0">
                <a:solidFill>
                  <a:srgbClr val="C00000"/>
                </a:solidFill>
              </a:rPr>
              <a:t>&lt;7%.</a:t>
            </a:r>
          </a:p>
          <a:p>
            <a:pPr marL="285750" indent="-285750">
              <a:buFont typeface="Arial" panose="020B0604020202020204" pitchFamily="34" charset="0"/>
              <a:buChar char="•"/>
            </a:pPr>
            <a:r>
              <a:rPr lang="en-US" altLang="zh-CN" sz="1500" spc="-8" dirty="0">
                <a:solidFill>
                  <a:srgbClr val="383838"/>
                </a:solidFill>
              </a:rPr>
              <a:t>Indeed, </a:t>
            </a:r>
            <a:r>
              <a:rPr lang="en-US" altLang="zh-CN" sz="1500" spc="-8" dirty="0" smtClean="0">
                <a:solidFill>
                  <a:srgbClr val="383838"/>
                </a:solidFill>
              </a:rPr>
              <a:t>her BER </a:t>
            </a:r>
            <a:r>
              <a:rPr lang="en-US" altLang="zh-CN" sz="1500" spc="-8" dirty="0" smtClean="0">
                <a:solidFill>
                  <a:srgbClr val="C00000"/>
                </a:solidFill>
              </a:rPr>
              <a:t>approximates 50% </a:t>
            </a:r>
            <a:r>
              <a:rPr lang="en-US" altLang="zh-CN" sz="1500" spc="-8" dirty="0" smtClean="0">
                <a:solidFill>
                  <a:srgbClr val="383838"/>
                </a:solidFill>
              </a:rPr>
              <a:t>when she is over 12cm away from legitimate users.</a:t>
            </a:r>
            <a:endParaRPr lang="en-US" altLang="zh-CN" sz="1500" spc="-8" dirty="0"/>
          </a:p>
        </p:txBody>
      </p:sp>
    </p:spTree>
    <p:extLst>
      <p:ext uri="{BB962C8B-B14F-4D97-AF65-F5344CB8AC3E}">
        <p14:creationId xmlns:p14="http://schemas.microsoft.com/office/powerpoint/2010/main" val="583927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87" y="317888"/>
            <a:ext cx="1601236"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TextBox 1"/>
          <p:cNvSpPr txBox="1"/>
          <p:nvPr/>
        </p:nvSpPr>
        <p:spPr>
          <a:xfrm>
            <a:off x="1786" y="330826"/>
            <a:ext cx="1691547"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Stability of TDS</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23"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4" name="矩形 23"/>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18</a:t>
            </a:r>
            <a:endParaRPr lang="zh-CN" altLang="en-US" sz="1050" b="1" dirty="0">
              <a:solidFill>
                <a:schemeClr val="bg1"/>
              </a:solidFill>
              <a:latin typeface="Arial" panose="020B0604020202020204" pitchFamily="34" charset="0"/>
              <a:cs typeface="Arial" panose="020B0604020202020204" pitchFamily="34" charset="0"/>
            </a:endParaRPr>
          </a:p>
        </p:txBody>
      </p:sp>
      <p:sp>
        <p:nvSpPr>
          <p:cNvPr id="55" name="TextBox 8"/>
          <p:cNvSpPr txBox="1"/>
          <p:nvPr/>
        </p:nvSpPr>
        <p:spPr>
          <a:xfrm>
            <a:off x="1983416" y="1663789"/>
            <a:ext cx="3667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dirty="0">
                <a:solidFill>
                  <a:schemeClr val="bg1"/>
                </a:solidFill>
              </a:rPr>
              <a:t>text</a:t>
            </a:r>
            <a:endParaRPr lang="zh-CN" altLang="en-US" sz="900" dirty="0">
              <a:solidFill>
                <a:schemeClr val="bg1"/>
              </a:solidFill>
            </a:endParaRPr>
          </a:p>
        </p:txBody>
      </p:sp>
      <p:sp>
        <p:nvSpPr>
          <p:cNvPr id="56" name="TextBox 13"/>
          <p:cNvSpPr txBox="1"/>
          <p:nvPr/>
        </p:nvSpPr>
        <p:spPr>
          <a:xfrm>
            <a:off x="3646177" y="1217822"/>
            <a:ext cx="294560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232323"/>
                </a:solidFill>
              </a:rPr>
              <a:t>Pairing</a:t>
            </a:r>
            <a:endParaRPr lang="en-US" altLang="zh-CN" sz="2000" b="1" dirty="0">
              <a:solidFill>
                <a:srgbClr val="232323"/>
              </a:solidFill>
            </a:endParaRPr>
          </a:p>
          <a:p>
            <a:r>
              <a:rPr lang="en-US" altLang="zh-CN" sz="2000" b="1" dirty="0" smtClean="0">
                <a:solidFill>
                  <a:srgbClr val="232323"/>
                </a:solidFill>
              </a:rPr>
              <a:t> </a:t>
            </a:r>
            <a:endParaRPr lang="en-US" altLang="zh-CN" sz="2000" b="1" dirty="0">
              <a:solidFill>
                <a:srgbClr val="232323"/>
              </a:solidFill>
            </a:endParaRPr>
          </a:p>
        </p:txBody>
      </p:sp>
      <p:cxnSp>
        <p:nvCxnSpPr>
          <p:cNvPr id="57" name="直接连接符 56"/>
          <p:cNvCxnSpPr/>
          <p:nvPr/>
        </p:nvCxnSpPr>
        <p:spPr>
          <a:xfrm>
            <a:off x="3718263" y="1673427"/>
            <a:ext cx="23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16"/>
          <p:cNvSpPr txBox="1"/>
          <p:nvPr/>
        </p:nvSpPr>
        <p:spPr>
          <a:xfrm>
            <a:off x="3646177" y="1853419"/>
            <a:ext cx="2870897" cy="1477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spc="-8" dirty="0" smtClean="0">
                <a:solidFill>
                  <a:srgbClr val="383838"/>
                </a:solidFill>
              </a:rPr>
              <a:t>TDS </a:t>
            </a:r>
            <a:r>
              <a:rPr lang="en-US" altLang="zh-CN" sz="1500" spc="-8" dirty="0">
                <a:solidFill>
                  <a:srgbClr val="383838"/>
                </a:solidFill>
              </a:rPr>
              <a:t>uses KM </a:t>
            </a:r>
            <a:r>
              <a:rPr lang="en-US" altLang="zh-CN" sz="1500" spc="-8" dirty="0" smtClean="0">
                <a:solidFill>
                  <a:srgbClr val="383838"/>
                </a:solidFill>
              </a:rPr>
              <a:t>algorithm to </a:t>
            </a:r>
            <a:r>
              <a:rPr lang="en-US" altLang="zh-CN" sz="1500" spc="-8" dirty="0" smtClean="0">
                <a:solidFill>
                  <a:srgbClr val="C00000"/>
                </a:solidFill>
              </a:rPr>
              <a:t>maximize </a:t>
            </a:r>
            <a:r>
              <a:rPr lang="en-US" altLang="zh-CN" sz="1500" spc="-8" dirty="0">
                <a:solidFill>
                  <a:srgbClr val="C00000"/>
                </a:solidFill>
              </a:rPr>
              <a:t>the difference </a:t>
            </a:r>
            <a:r>
              <a:rPr lang="en-US" altLang="zh-CN" sz="1500" spc="-8" dirty="0">
                <a:solidFill>
                  <a:srgbClr val="383838"/>
                </a:solidFill>
              </a:rPr>
              <a:t>between feature values for each 0/1 </a:t>
            </a:r>
            <a:r>
              <a:rPr lang="en-US" altLang="zh-CN" sz="1500" spc="-8" dirty="0" smtClean="0">
                <a:solidFill>
                  <a:srgbClr val="383838"/>
                </a:solidFill>
              </a:rPr>
              <a:t>pair to further enhance </a:t>
            </a:r>
            <a:r>
              <a:rPr lang="en-US" altLang="zh-CN" sz="1500" spc="-8" dirty="0">
                <a:solidFill>
                  <a:srgbClr val="383838"/>
                </a:solidFill>
              </a:rPr>
              <a:t>the fault tolerance . </a:t>
            </a:r>
          </a:p>
          <a:p>
            <a:endParaRPr lang="en-US" altLang="zh-CN" sz="1500" spc="-8" dirty="0">
              <a:solidFill>
                <a:srgbClr val="383838"/>
              </a:solidFill>
            </a:endParaRPr>
          </a:p>
        </p:txBody>
      </p:sp>
      <p:sp>
        <p:nvSpPr>
          <p:cNvPr id="59" name="TextBox 19"/>
          <p:cNvSpPr txBox="1"/>
          <p:nvPr/>
        </p:nvSpPr>
        <p:spPr>
          <a:xfrm>
            <a:off x="415659" y="1217822"/>
            <a:ext cx="3162783"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232323"/>
                </a:solidFill>
              </a:rPr>
              <a:t>Feature Extraction</a:t>
            </a:r>
          </a:p>
          <a:p>
            <a:r>
              <a:rPr lang="en-US" altLang="zh-CN" sz="2000" b="1" dirty="0" smtClean="0">
                <a:solidFill>
                  <a:srgbClr val="232323"/>
                </a:solidFill>
              </a:rPr>
              <a:t> </a:t>
            </a:r>
            <a:endParaRPr lang="en-US" altLang="zh-CN" sz="2000" b="1" dirty="0">
              <a:solidFill>
                <a:srgbClr val="232323"/>
              </a:solidFill>
            </a:endParaRPr>
          </a:p>
        </p:txBody>
      </p:sp>
      <p:cxnSp>
        <p:nvCxnSpPr>
          <p:cNvPr id="60" name="直接连接符 59"/>
          <p:cNvCxnSpPr/>
          <p:nvPr/>
        </p:nvCxnSpPr>
        <p:spPr>
          <a:xfrm>
            <a:off x="555481" y="1673427"/>
            <a:ext cx="23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21"/>
          <p:cNvSpPr txBox="1"/>
          <p:nvPr/>
        </p:nvSpPr>
        <p:spPr>
          <a:xfrm>
            <a:off x="384271" y="1853419"/>
            <a:ext cx="3044729" cy="1708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spc="-8" dirty="0" smtClean="0">
                <a:solidFill>
                  <a:srgbClr val="383838"/>
                </a:solidFill>
              </a:rPr>
              <a:t>TDS </a:t>
            </a:r>
            <a:r>
              <a:rPr lang="en-US" altLang="zh-CN" sz="1500" spc="-8" dirty="0">
                <a:solidFill>
                  <a:srgbClr val="383838"/>
                </a:solidFill>
              </a:rPr>
              <a:t>extracts the feature of block based on SVD. </a:t>
            </a:r>
            <a:r>
              <a:rPr lang="en-US" altLang="zh-CN" sz="1500" spc="-8" dirty="0" smtClean="0">
                <a:solidFill>
                  <a:srgbClr val="383838"/>
                </a:solidFill>
              </a:rPr>
              <a:t>The </a:t>
            </a:r>
            <a:r>
              <a:rPr lang="en-US" altLang="zh-CN" sz="1500" spc="-8" dirty="0">
                <a:solidFill>
                  <a:srgbClr val="C00000"/>
                </a:solidFill>
              </a:rPr>
              <a:t>second or third singular values </a:t>
            </a:r>
            <a:r>
              <a:rPr lang="en-US" altLang="zh-CN" sz="1500" spc="-8" dirty="0" smtClean="0">
                <a:solidFill>
                  <a:srgbClr val="383838"/>
                </a:solidFill>
              </a:rPr>
              <a:t>of the block is stable even if some measurements in the </a:t>
            </a:r>
            <a:r>
              <a:rPr lang="en-US" altLang="zh-CN" sz="1500" spc="-8" dirty="0">
                <a:solidFill>
                  <a:srgbClr val="383838"/>
                </a:solidFill>
              </a:rPr>
              <a:t>block are a</a:t>
            </a:r>
            <a:r>
              <a:rPr lang="en-US" altLang="zh-CN" sz="1500" spc="-8" dirty="0" smtClean="0">
                <a:solidFill>
                  <a:srgbClr val="383838"/>
                </a:solidFill>
              </a:rPr>
              <a:t>ffected by noise</a:t>
            </a:r>
            <a:r>
              <a:rPr lang="en-US" altLang="zh-CN" sz="1500" spc="-8" dirty="0">
                <a:solidFill>
                  <a:srgbClr val="383838"/>
                </a:solidFill>
              </a:rPr>
              <a:t>. </a:t>
            </a:r>
          </a:p>
          <a:p>
            <a:endParaRPr lang="en-US" altLang="zh-CN" sz="1500" spc="-8" dirty="0"/>
          </a:p>
        </p:txBody>
      </p:sp>
    </p:spTree>
    <p:extLst>
      <p:ext uri="{BB962C8B-B14F-4D97-AF65-F5344CB8AC3E}">
        <p14:creationId xmlns:p14="http://schemas.microsoft.com/office/powerpoint/2010/main" val="1374989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87" y="317888"/>
            <a:ext cx="1725414"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TextBox 1"/>
          <p:cNvSpPr txBox="1"/>
          <p:nvPr/>
        </p:nvSpPr>
        <p:spPr>
          <a:xfrm>
            <a:off x="1787" y="330826"/>
            <a:ext cx="1725414"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Efficiency</a:t>
            </a:r>
            <a:r>
              <a:rPr lang="zh-CN" altLang="en-US" sz="1600" spc="-8" dirty="0">
                <a:solidFill>
                  <a:schemeClr val="bg1"/>
                </a:solidFill>
                <a:latin typeface="Arial" panose="020B0604020202020204" pitchFamily="34" charset="0"/>
                <a:cs typeface="Arial" panose="020B0604020202020204" pitchFamily="34" charset="0"/>
              </a:rPr>
              <a:t> </a:t>
            </a:r>
            <a:r>
              <a:rPr lang="en-US" altLang="zh-CN" sz="1600" spc="-8" dirty="0">
                <a:solidFill>
                  <a:schemeClr val="bg1"/>
                </a:solidFill>
                <a:latin typeface="Arial" panose="020B0604020202020204" pitchFamily="34" charset="0"/>
                <a:cs typeface="Arial" panose="020B0604020202020204" pitchFamily="34" charset="0"/>
              </a:rPr>
              <a:t>of TDS </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23"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4" name="矩形 23"/>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19</a:t>
            </a:r>
            <a:endParaRPr lang="zh-CN" altLang="en-US" sz="1050" b="1" dirty="0">
              <a:solidFill>
                <a:schemeClr val="bg1"/>
              </a:solidFill>
              <a:latin typeface="Arial" panose="020B0604020202020204" pitchFamily="34" charset="0"/>
              <a:cs typeface="Arial" panose="020B0604020202020204" pitchFamily="34" charset="0"/>
            </a:endParaRPr>
          </a:p>
        </p:txBody>
      </p:sp>
      <p:sp>
        <p:nvSpPr>
          <p:cNvPr id="46" name="TextBox 8"/>
          <p:cNvSpPr txBox="1"/>
          <p:nvPr/>
        </p:nvSpPr>
        <p:spPr>
          <a:xfrm>
            <a:off x="1983416" y="1663789"/>
            <a:ext cx="3667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dirty="0">
                <a:solidFill>
                  <a:schemeClr val="bg1"/>
                </a:solidFill>
              </a:rPr>
              <a:t>text</a:t>
            </a:r>
            <a:endParaRPr lang="zh-CN" altLang="en-US" sz="900" dirty="0">
              <a:solidFill>
                <a:schemeClr val="bg1"/>
              </a:solidFill>
            </a:endParaRPr>
          </a:p>
        </p:txBody>
      </p:sp>
      <p:sp>
        <p:nvSpPr>
          <p:cNvPr id="47" name="TextBox 13"/>
          <p:cNvSpPr txBox="1"/>
          <p:nvPr/>
        </p:nvSpPr>
        <p:spPr>
          <a:xfrm>
            <a:off x="3646176" y="1217822"/>
            <a:ext cx="3386801"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232323"/>
                </a:solidFill>
              </a:rPr>
              <a:t>Multiuser </a:t>
            </a:r>
            <a:r>
              <a:rPr lang="en-US" altLang="zh-CN" sz="2000" b="1" dirty="0">
                <a:solidFill>
                  <a:srgbClr val="232323"/>
                </a:solidFill>
              </a:rPr>
              <a:t>key agreement </a:t>
            </a:r>
          </a:p>
          <a:p>
            <a:r>
              <a:rPr lang="en-US" altLang="zh-CN" sz="2000" b="1" dirty="0" smtClean="0">
                <a:solidFill>
                  <a:srgbClr val="232323"/>
                </a:solidFill>
              </a:rPr>
              <a:t> </a:t>
            </a:r>
            <a:endParaRPr lang="en-US" altLang="zh-CN" sz="2000" b="1" dirty="0">
              <a:solidFill>
                <a:srgbClr val="232323"/>
              </a:solidFill>
            </a:endParaRPr>
          </a:p>
        </p:txBody>
      </p:sp>
      <p:cxnSp>
        <p:nvCxnSpPr>
          <p:cNvPr id="48" name="直接连接符 47"/>
          <p:cNvCxnSpPr/>
          <p:nvPr/>
        </p:nvCxnSpPr>
        <p:spPr>
          <a:xfrm>
            <a:off x="3718263" y="1673427"/>
            <a:ext cx="23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16"/>
          <p:cNvSpPr txBox="1"/>
          <p:nvPr/>
        </p:nvSpPr>
        <p:spPr>
          <a:xfrm>
            <a:off x="3646177" y="1853419"/>
            <a:ext cx="3013340" cy="18158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spc="-8" dirty="0" smtClean="0">
                <a:solidFill>
                  <a:srgbClr val="383838"/>
                </a:solidFill>
              </a:rPr>
              <a:t>To </a:t>
            </a:r>
            <a:r>
              <a:rPr lang="en-US" altLang="zh-CN" sz="1600" spc="-8" dirty="0">
                <a:solidFill>
                  <a:srgbClr val="383838"/>
                </a:solidFill>
              </a:rPr>
              <a:t>support key agreement for more users</a:t>
            </a:r>
            <a:r>
              <a:rPr lang="en-US" altLang="zh-CN" sz="1600" spc="-8" dirty="0" smtClean="0">
                <a:solidFill>
                  <a:srgbClr val="383838"/>
                </a:solidFill>
              </a:rPr>
              <a:t>, </a:t>
            </a:r>
            <a:r>
              <a:rPr lang="en-US" altLang="zh-CN" sz="1600" spc="-8" dirty="0">
                <a:solidFill>
                  <a:srgbClr val="383838"/>
                </a:solidFill>
              </a:rPr>
              <a:t>Alice and Bob ping each other to </a:t>
            </a:r>
            <a:r>
              <a:rPr lang="en-US" altLang="zh-CN" sz="1600" spc="-8" dirty="0">
                <a:solidFill>
                  <a:srgbClr val="C00000"/>
                </a:solidFill>
              </a:rPr>
              <a:t>generate symmetric random channel variations</a:t>
            </a:r>
            <a:r>
              <a:rPr lang="en-US" altLang="zh-CN" sz="1600" spc="-8" dirty="0">
                <a:solidFill>
                  <a:srgbClr val="383838"/>
                </a:solidFill>
              </a:rPr>
              <a:t>. This model can double the authentication </a:t>
            </a:r>
            <a:r>
              <a:rPr lang="en-US" altLang="zh-CN" sz="1600" spc="-8" dirty="0" smtClean="0">
                <a:solidFill>
                  <a:srgbClr val="383838"/>
                </a:solidFill>
              </a:rPr>
              <a:t>space. </a:t>
            </a:r>
            <a:endParaRPr lang="en-US" altLang="zh-CN" sz="1600" spc="-8" dirty="0">
              <a:solidFill>
                <a:srgbClr val="383838"/>
              </a:solidFill>
            </a:endParaRPr>
          </a:p>
        </p:txBody>
      </p:sp>
      <p:sp>
        <p:nvSpPr>
          <p:cNvPr id="50" name="TextBox 19"/>
          <p:cNvSpPr txBox="1"/>
          <p:nvPr/>
        </p:nvSpPr>
        <p:spPr>
          <a:xfrm>
            <a:off x="415659" y="1217822"/>
            <a:ext cx="323486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232323"/>
                </a:solidFill>
              </a:rPr>
              <a:t>Information </a:t>
            </a:r>
            <a:r>
              <a:rPr lang="en-US" altLang="zh-CN" sz="2000" b="1" dirty="0">
                <a:solidFill>
                  <a:srgbClr val="232323"/>
                </a:solidFill>
              </a:rPr>
              <a:t>delivery rate </a:t>
            </a:r>
          </a:p>
        </p:txBody>
      </p:sp>
      <p:cxnSp>
        <p:nvCxnSpPr>
          <p:cNvPr id="51" name="直接连接符 50"/>
          <p:cNvCxnSpPr/>
          <p:nvPr/>
        </p:nvCxnSpPr>
        <p:spPr>
          <a:xfrm>
            <a:off x="555481" y="1673427"/>
            <a:ext cx="23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21"/>
          <p:cNvSpPr txBox="1"/>
          <p:nvPr/>
        </p:nvSpPr>
        <p:spPr>
          <a:xfrm>
            <a:off x="384271" y="1853419"/>
            <a:ext cx="3044729" cy="18158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spc="-8" dirty="0" smtClean="0">
                <a:solidFill>
                  <a:srgbClr val="383838"/>
                </a:solidFill>
              </a:rPr>
              <a:t>We adjust block size </a:t>
            </a:r>
            <a:r>
              <a:rPr lang="en-US" altLang="zh-CN" sz="1600" i="1" spc="-8" dirty="0" smtClean="0">
                <a:solidFill>
                  <a:srgbClr val="383838"/>
                </a:solidFill>
              </a:rPr>
              <a:t>n</a:t>
            </a:r>
            <a:r>
              <a:rPr lang="en-US" altLang="zh-CN" sz="1600" spc="-8" dirty="0" smtClean="0">
                <a:solidFill>
                  <a:srgbClr val="383838"/>
                </a:solidFill>
              </a:rPr>
              <a:t> based on </a:t>
            </a:r>
            <a:r>
              <a:rPr lang="en-US" altLang="zh-CN" sz="1600" spc="-8" dirty="0" smtClean="0">
                <a:solidFill>
                  <a:srgbClr val="C00000"/>
                </a:solidFill>
              </a:rPr>
              <a:t>environmental dynamics</a:t>
            </a:r>
            <a:r>
              <a:rPr lang="en-US" altLang="zh-CN" sz="1600" spc="-8" dirty="0" smtClean="0">
                <a:solidFill>
                  <a:srgbClr val="383838"/>
                </a:solidFill>
              </a:rPr>
              <a:t>. We </a:t>
            </a:r>
            <a:r>
              <a:rPr lang="en-US" altLang="zh-CN" sz="1600" spc="-8" dirty="0">
                <a:solidFill>
                  <a:srgbClr val="383838"/>
                </a:solidFill>
              </a:rPr>
              <a:t>set </a:t>
            </a:r>
            <a:r>
              <a:rPr lang="en-US" altLang="zh-CN" sz="1600" i="1" spc="-8" dirty="0" smtClean="0">
                <a:solidFill>
                  <a:srgbClr val="383838"/>
                </a:solidFill>
              </a:rPr>
              <a:t>n </a:t>
            </a:r>
            <a:r>
              <a:rPr lang="en-US" altLang="zh-CN" sz="1600" spc="-8" dirty="0" smtClean="0">
                <a:solidFill>
                  <a:srgbClr val="383838"/>
                </a:solidFill>
              </a:rPr>
              <a:t>= 4 and </a:t>
            </a:r>
            <a:r>
              <a:rPr lang="en-US" altLang="zh-CN" sz="1600" i="1" spc="-8" dirty="0" smtClean="0">
                <a:solidFill>
                  <a:srgbClr val="383838"/>
                </a:solidFill>
              </a:rPr>
              <a:t>n</a:t>
            </a:r>
            <a:r>
              <a:rPr lang="en-US" altLang="zh-CN" sz="1600" spc="-8" dirty="0" smtClean="0">
                <a:solidFill>
                  <a:srgbClr val="383838"/>
                </a:solidFill>
              </a:rPr>
              <a:t> = 6 in </a:t>
            </a:r>
            <a:r>
              <a:rPr lang="en-US" altLang="zh-CN" sz="1600" spc="-8" dirty="0">
                <a:solidFill>
                  <a:srgbClr val="383838"/>
                </a:solidFill>
              </a:rPr>
              <a:t>mobile </a:t>
            </a:r>
            <a:r>
              <a:rPr lang="en-US" altLang="zh-CN" sz="1600" spc="-8" dirty="0" smtClean="0">
                <a:solidFill>
                  <a:srgbClr val="383838"/>
                </a:solidFill>
              </a:rPr>
              <a:t>and static scenarios, respectively. Hence, </a:t>
            </a:r>
            <a:r>
              <a:rPr lang="en-US" altLang="zh-CN" sz="1600" spc="-8" dirty="0">
                <a:solidFill>
                  <a:srgbClr val="383838"/>
                </a:solidFill>
              </a:rPr>
              <a:t>each sample can </a:t>
            </a:r>
            <a:r>
              <a:rPr lang="en-US" altLang="zh-CN" sz="1600" spc="-8" dirty="0" smtClean="0">
                <a:solidFill>
                  <a:srgbClr val="383838"/>
                </a:solidFill>
              </a:rPr>
              <a:t>deliver </a:t>
            </a:r>
            <a:r>
              <a:rPr lang="en-US" altLang="zh-CN" sz="1600" spc="-8" dirty="0">
                <a:solidFill>
                  <a:srgbClr val="383838"/>
                </a:solidFill>
              </a:rPr>
              <a:t>1.5 bits and 0.67 bit confidentially .</a:t>
            </a:r>
            <a:endParaRPr lang="en-US" altLang="zh-CN" sz="1500" spc="-8" dirty="0"/>
          </a:p>
        </p:txBody>
      </p:sp>
    </p:spTree>
    <p:extLst>
      <p:ext uri="{BB962C8B-B14F-4D97-AF65-F5344CB8AC3E}">
        <p14:creationId xmlns:p14="http://schemas.microsoft.com/office/powerpoint/2010/main" val="429902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787" y="2244706"/>
            <a:ext cx="6856214" cy="0"/>
          </a:xfrm>
          <a:prstGeom prst="line">
            <a:avLst/>
          </a:prstGeom>
          <a:ln w="50800">
            <a:solidFill>
              <a:srgbClr val="232323"/>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097" y="1529206"/>
            <a:ext cx="1431000" cy="1431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11" y="1536623"/>
            <a:ext cx="1431000" cy="1431000"/>
          </a:xfrm>
          <a:prstGeom prst="rect">
            <a:avLst/>
          </a:prstGeom>
        </p:spPr>
      </p:pic>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2632" y="1534618"/>
            <a:ext cx="1427195" cy="1431000"/>
          </a:xfrm>
          <a:prstGeom prst="rect">
            <a:avLst/>
          </a:prstGeom>
        </p:spPr>
      </p:pic>
      <p:sp>
        <p:nvSpPr>
          <p:cNvPr id="3"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5" name="TextBox 4"/>
          <p:cNvSpPr txBox="1"/>
          <p:nvPr/>
        </p:nvSpPr>
        <p:spPr>
          <a:xfrm>
            <a:off x="6043612" y="4191832"/>
            <a:ext cx="344686" cy="253916"/>
          </a:xfrm>
          <a:prstGeom prst="rect">
            <a:avLst/>
          </a:prstGeom>
          <a:noFill/>
        </p:spPr>
        <p:txBody>
          <a:bodyPr wrap="square" rtlCol="0">
            <a:spAutoFit/>
          </a:bodyPr>
          <a:lstStyle/>
          <a:p>
            <a:r>
              <a:rPr lang="en-US" altLang="zh-CN" sz="1050" b="1" dirty="0">
                <a:solidFill>
                  <a:schemeClr val="bg1"/>
                </a:solidFill>
                <a:latin typeface="Arial" panose="020B0604020202020204" pitchFamily="34" charset="0"/>
                <a:cs typeface="Arial" panose="020B0604020202020204" pitchFamily="34" charset="0"/>
              </a:rPr>
              <a:t>02</a:t>
            </a:r>
            <a:endParaRPr lang="zh-CN" altLang="en-US" sz="1050" b="1" dirty="0">
              <a:solidFill>
                <a:schemeClr val="bg1"/>
              </a:solidFill>
              <a:latin typeface="Arial" panose="020B0604020202020204" pitchFamily="34" charset="0"/>
              <a:cs typeface="Arial" panose="020B0604020202020204" pitchFamily="34" charset="0"/>
            </a:endParaRPr>
          </a:p>
        </p:txBody>
      </p:sp>
      <p:sp>
        <p:nvSpPr>
          <p:cNvPr id="6" name="矩形 5"/>
          <p:cNvSpPr/>
          <p:nvPr/>
        </p:nvSpPr>
        <p:spPr>
          <a:xfrm>
            <a:off x="1786" y="326870"/>
            <a:ext cx="1034058"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TextBox 6"/>
          <p:cNvSpPr txBox="1"/>
          <p:nvPr/>
        </p:nvSpPr>
        <p:spPr>
          <a:xfrm>
            <a:off x="7604" y="356975"/>
            <a:ext cx="1028240"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Overview</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24629" y="3538733"/>
            <a:ext cx="1547071" cy="390876"/>
          </a:xfrm>
          <a:prstGeom prst="rect">
            <a:avLst/>
          </a:prstGeom>
          <a:noFill/>
        </p:spPr>
        <p:txBody>
          <a:bodyPr wrap="square" rtlCol="0">
            <a:spAutoFit/>
          </a:bodyPr>
          <a:lstStyle/>
          <a:p>
            <a:pPr marL="171450" indent="-171450">
              <a:lnSpc>
                <a:spcPct val="97000"/>
              </a:lnSpc>
              <a:buAutoNum type="arabicPeriod"/>
            </a:pPr>
            <a:r>
              <a:rPr lang="en-US" altLang="zh-CN" sz="1000" kern="1600" dirty="0"/>
              <a:t>Background</a:t>
            </a:r>
          </a:p>
          <a:p>
            <a:pPr marL="171450" indent="-171450">
              <a:lnSpc>
                <a:spcPct val="97000"/>
              </a:lnSpc>
              <a:buAutoNum type="arabicPeriod"/>
            </a:pPr>
            <a:r>
              <a:rPr lang="en-US" altLang="zh-CN" sz="1000" dirty="0"/>
              <a:t>State-of-the-art</a:t>
            </a:r>
          </a:p>
        </p:txBody>
      </p:sp>
      <p:sp>
        <p:nvSpPr>
          <p:cNvPr id="2" name="TextBox 1"/>
          <p:cNvSpPr txBox="1"/>
          <p:nvPr/>
        </p:nvSpPr>
        <p:spPr>
          <a:xfrm>
            <a:off x="632219" y="3146826"/>
            <a:ext cx="1316596" cy="338554"/>
          </a:xfrm>
          <a:prstGeom prst="rect">
            <a:avLst/>
          </a:prstGeom>
          <a:noFill/>
        </p:spPr>
        <p:txBody>
          <a:bodyPr wrap="square" rtlCol="0">
            <a:spAutoFit/>
          </a:bodyPr>
          <a:lstStyle/>
          <a:p>
            <a:r>
              <a:rPr lang="en-US" altLang="zh-CN" sz="1600" b="1" dirty="0">
                <a:solidFill>
                  <a:srgbClr val="2E4860"/>
                </a:solidFill>
              </a:rPr>
              <a:t>Motivation</a:t>
            </a:r>
            <a:endParaRPr lang="zh-CN" altLang="en-US" sz="1600" b="1" dirty="0">
              <a:solidFill>
                <a:srgbClr val="2E4860"/>
              </a:solidFill>
            </a:endParaRPr>
          </a:p>
        </p:txBody>
      </p:sp>
      <p:cxnSp>
        <p:nvCxnSpPr>
          <p:cNvPr id="10" name="直接连接符 9"/>
          <p:cNvCxnSpPr/>
          <p:nvPr/>
        </p:nvCxnSpPr>
        <p:spPr>
          <a:xfrm>
            <a:off x="680443" y="3491289"/>
            <a:ext cx="14216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2980" y="3538023"/>
            <a:ext cx="1721984" cy="540148"/>
          </a:xfrm>
          <a:prstGeom prst="rect">
            <a:avLst/>
          </a:prstGeom>
          <a:noFill/>
        </p:spPr>
        <p:txBody>
          <a:bodyPr wrap="square" rtlCol="0">
            <a:spAutoFit/>
          </a:bodyPr>
          <a:lstStyle/>
          <a:p>
            <a:pPr marL="171450" indent="-171450">
              <a:lnSpc>
                <a:spcPct val="97000"/>
              </a:lnSpc>
              <a:buAutoNum type="arabicPeriod"/>
            </a:pPr>
            <a:r>
              <a:rPr lang="en-US" altLang="zh-CN" sz="1000" kern="1600" dirty="0"/>
              <a:t>Observation</a:t>
            </a:r>
          </a:p>
          <a:p>
            <a:pPr marL="171450" indent="-171450">
              <a:lnSpc>
                <a:spcPct val="97000"/>
              </a:lnSpc>
              <a:buAutoNum type="arabicPeriod"/>
            </a:pPr>
            <a:r>
              <a:rPr lang="en-US" altLang="zh-CN" sz="1000" kern="1600" dirty="0"/>
              <a:t>TDS design</a:t>
            </a:r>
          </a:p>
          <a:p>
            <a:pPr marL="171450" indent="-171450">
              <a:lnSpc>
                <a:spcPct val="97000"/>
              </a:lnSpc>
              <a:buAutoNum type="arabicPeriod"/>
            </a:pPr>
            <a:r>
              <a:rPr lang="en-US" altLang="zh-CN" sz="1000" kern="1600" dirty="0"/>
              <a:t>Analysis </a:t>
            </a:r>
            <a:r>
              <a:rPr lang="en-US" altLang="zh-CN" sz="1000" kern="1600" dirty="0" smtClean="0"/>
              <a:t>and discussion</a:t>
            </a:r>
            <a:endParaRPr lang="en-US" altLang="zh-CN" sz="1000" dirty="0"/>
          </a:p>
        </p:txBody>
      </p:sp>
      <p:sp>
        <p:nvSpPr>
          <p:cNvPr id="13" name="TextBox 12"/>
          <p:cNvSpPr txBox="1"/>
          <p:nvPr/>
        </p:nvSpPr>
        <p:spPr>
          <a:xfrm>
            <a:off x="2388456" y="3146116"/>
            <a:ext cx="2222295" cy="338554"/>
          </a:xfrm>
          <a:prstGeom prst="rect">
            <a:avLst/>
          </a:prstGeom>
          <a:noFill/>
        </p:spPr>
        <p:txBody>
          <a:bodyPr wrap="square" rtlCol="0">
            <a:spAutoFit/>
          </a:bodyPr>
          <a:lstStyle/>
          <a:p>
            <a:r>
              <a:rPr lang="en-US" altLang="zh-CN" sz="1600" b="1" dirty="0">
                <a:solidFill>
                  <a:srgbClr val="2E4860"/>
                </a:solidFill>
              </a:rPr>
              <a:t>The Dancing Signals</a:t>
            </a:r>
            <a:endParaRPr lang="zh-CN" altLang="en-US" sz="1600" b="1" dirty="0">
              <a:solidFill>
                <a:srgbClr val="2E4860"/>
              </a:solidFill>
            </a:endParaRPr>
          </a:p>
        </p:txBody>
      </p:sp>
      <p:cxnSp>
        <p:nvCxnSpPr>
          <p:cNvPr id="14" name="直接连接符 13"/>
          <p:cNvCxnSpPr/>
          <p:nvPr/>
        </p:nvCxnSpPr>
        <p:spPr>
          <a:xfrm>
            <a:off x="2718794" y="3490579"/>
            <a:ext cx="14216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96680" y="3538733"/>
            <a:ext cx="1691617" cy="390876"/>
          </a:xfrm>
          <a:prstGeom prst="rect">
            <a:avLst/>
          </a:prstGeom>
          <a:noFill/>
        </p:spPr>
        <p:txBody>
          <a:bodyPr wrap="square" rtlCol="0">
            <a:spAutoFit/>
          </a:bodyPr>
          <a:lstStyle/>
          <a:p>
            <a:pPr marL="171450" indent="-171450">
              <a:lnSpc>
                <a:spcPct val="97000"/>
              </a:lnSpc>
              <a:buAutoNum type="arabicPeriod"/>
            </a:pPr>
            <a:r>
              <a:rPr lang="en-US" altLang="zh-CN" sz="1000" kern="1600" dirty="0"/>
              <a:t>Experiment setup</a:t>
            </a:r>
          </a:p>
          <a:p>
            <a:pPr marL="171450" indent="-171450">
              <a:lnSpc>
                <a:spcPct val="97000"/>
              </a:lnSpc>
              <a:buAutoNum type="arabicPeriod"/>
            </a:pPr>
            <a:r>
              <a:rPr lang="en-US" altLang="zh-CN" sz="1000" kern="1600" dirty="0"/>
              <a:t>Performance evaluation</a:t>
            </a:r>
            <a:endParaRPr lang="en-US" altLang="zh-CN" sz="1000" dirty="0"/>
          </a:p>
        </p:txBody>
      </p:sp>
      <p:sp>
        <p:nvSpPr>
          <p:cNvPr id="16" name="TextBox 15"/>
          <p:cNvSpPr txBox="1"/>
          <p:nvPr/>
        </p:nvSpPr>
        <p:spPr>
          <a:xfrm>
            <a:off x="4693879" y="3146826"/>
            <a:ext cx="2153730" cy="338554"/>
          </a:xfrm>
          <a:prstGeom prst="rect">
            <a:avLst/>
          </a:prstGeom>
          <a:noFill/>
        </p:spPr>
        <p:txBody>
          <a:bodyPr wrap="square" rtlCol="0">
            <a:spAutoFit/>
          </a:bodyPr>
          <a:lstStyle/>
          <a:p>
            <a:r>
              <a:rPr lang="en-US" altLang="zh-CN" sz="1600" b="1" dirty="0">
                <a:solidFill>
                  <a:srgbClr val="2E4860"/>
                </a:solidFill>
              </a:rPr>
              <a:t>Experiment Results</a:t>
            </a:r>
            <a:endParaRPr lang="zh-CN" altLang="en-US" sz="1600" b="1" dirty="0">
              <a:solidFill>
                <a:srgbClr val="2E4860"/>
              </a:solidFill>
            </a:endParaRPr>
          </a:p>
        </p:txBody>
      </p:sp>
      <p:cxnSp>
        <p:nvCxnSpPr>
          <p:cNvPr id="17" name="直接连接符 16"/>
          <p:cNvCxnSpPr/>
          <p:nvPr/>
        </p:nvCxnSpPr>
        <p:spPr>
          <a:xfrm>
            <a:off x="4752495" y="3491289"/>
            <a:ext cx="14216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709144" y="1585915"/>
            <a:ext cx="462557" cy="462557"/>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0" name="TextBox 19"/>
          <p:cNvSpPr txBox="1"/>
          <p:nvPr/>
        </p:nvSpPr>
        <p:spPr>
          <a:xfrm>
            <a:off x="1709144" y="1722874"/>
            <a:ext cx="474267" cy="207749"/>
          </a:xfrm>
          <a:prstGeom prst="rect">
            <a:avLst/>
          </a:prstGeom>
          <a:noFill/>
        </p:spPr>
        <p:txBody>
          <a:bodyPr wrap="square" rtlCol="0">
            <a:spAutoFit/>
          </a:bodyPr>
          <a:lstStyle/>
          <a:p>
            <a:pPr algn="ctr"/>
            <a:r>
              <a:rPr lang="en-US" altLang="zh-CN" sz="675" b="1" dirty="0">
                <a:solidFill>
                  <a:srgbClr val="293D53"/>
                </a:solidFill>
              </a:rPr>
              <a:t>Part</a:t>
            </a:r>
            <a:r>
              <a:rPr lang="zh-CN" altLang="en-US" sz="675" b="1" dirty="0">
                <a:solidFill>
                  <a:srgbClr val="293D53"/>
                </a:solidFill>
              </a:rPr>
              <a:t> </a:t>
            </a:r>
            <a:r>
              <a:rPr lang="en-US" altLang="zh-CN" sz="750" b="1" dirty="0">
                <a:solidFill>
                  <a:srgbClr val="293D53"/>
                </a:solidFill>
              </a:rPr>
              <a:t>Ⅰ</a:t>
            </a:r>
            <a:endParaRPr lang="zh-CN" altLang="en-US" sz="675" b="1" dirty="0">
              <a:solidFill>
                <a:srgbClr val="293D53"/>
              </a:solidFill>
            </a:endParaRPr>
          </a:p>
        </p:txBody>
      </p:sp>
      <p:sp>
        <p:nvSpPr>
          <p:cNvPr id="24" name="椭圆 23"/>
          <p:cNvSpPr/>
          <p:nvPr/>
        </p:nvSpPr>
        <p:spPr>
          <a:xfrm>
            <a:off x="3729919" y="1584243"/>
            <a:ext cx="462557" cy="462557"/>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24"/>
          <p:cNvSpPr txBox="1"/>
          <p:nvPr/>
        </p:nvSpPr>
        <p:spPr>
          <a:xfrm>
            <a:off x="3714103" y="1713320"/>
            <a:ext cx="469825" cy="207749"/>
          </a:xfrm>
          <a:prstGeom prst="rect">
            <a:avLst/>
          </a:prstGeom>
          <a:noFill/>
        </p:spPr>
        <p:txBody>
          <a:bodyPr wrap="square" rtlCol="0">
            <a:spAutoFit/>
          </a:bodyPr>
          <a:lstStyle/>
          <a:p>
            <a:pPr algn="ctr"/>
            <a:r>
              <a:rPr lang="en-US" altLang="zh-CN" sz="675" b="1" dirty="0">
                <a:solidFill>
                  <a:srgbClr val="293D53"/>
                </a:solidFill>
              </a:rPr>
              <a:t>Part</a:t>
            </a:r>
            <a:r>
              <a:rPr lang="zh-CN" altLang="en-US" sz="675" b="1" dirty="0">
                <a:solidFill>
                  <a:srgbClr val="293D53"/>
                </a:solidFill>
              </a:rPr>
              <a:t> </a:t>
            </a:r>
            <a:r>
              <a:rPr lang="en-US" altLang="zh-CN" sz="750" b="1" dirty="0">
                <a:solidFill>
                  <a:srgbClr val="293D53"/>
                </a:solidFill>
              </a:rPr>
              <a:t>Ⅱ</a:t>
            </a:r>
            <a:endParaRPr lang="zh-CN" altLang="en-US" sz="750" b="1" dirty="0">
              <a:solidFill>
                <a:srgbClr val="293D53"/>
              </a:solidFill>
            </a:endParaRPr>
          </a:p>
        </p:txBody>
      </p:sp>
      <p:sp>
        <p:nvSpPr>
          <p:cNvPr id="27" name="椭圆 26"/>
          <p:cNvSpPr/>
          <p:nvPr/>
        </p:nvSpPr>
        <p:spPr>
          <a:xfrm>
            <a:off x="5781194" y="1585915"/>
            <a:ext cx="462557" cy="462557"/>
          </a:xfrm>
          <a:prstGeom prst="ellipse">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TextBox 27"/>
          <p:cNvSpPr txBox="1"/>
          <p:nvPr/>
        </p:nvSpPr>
        <p:spPr>
          <a:xfrm>
            <a:off x="5761251" y="1717085"/>
            <a:ext cx="495200" cy="207749"/>
          </a:xfrm>
          <a:prstGeom prst="rect">
            <a:avLst/>
          </a:prstGeom>
          <a:noFill/>
        </p:spPr>
        <p:txBody>
          <a:bodyPr wrap="square" rtlCol="0">
            <a:spAutoFit/>
          </a:bodyPr>
          <a:lstStyle/>
          <a:p>
            <a:pPr algn="ctr"/>
            <a:r>
              <a:rPr lang="en-US" altLang="zh-CN" sz="675" b="1" dirty="0">
                <a:solidFill>
                  <a:srgbClr val="293D53"/>
                </a:solidFill>
              </a:rPr>
              <a:t>Part</a:t>
            </a:r>
            <a:r>
              <a:rPr lang="zh-CN" altLang="en-US" sz="675" b="1" dirty="0">
                <a:solidFill>
                  <a:srgbClr val="293D53"/>
                </a:solidFill>
              </a:rPr>
              <a:t> </a:t>
            </a:r>
            <a:r>
              <a:rPr lang="en-US" altLang="zh-CN" sz="750" b="1" dirty="0">
                <a:solidFill>
                  <a:srgbClr val="293D53"/>
                </a:solidFill>
              </a:rPr>
              <a:t>Ⅲ</a:t>
            </a:r>
            <a:endParaRPr lang="zh-CN" altLang="en-US" sz="675" b="1" dirty="0">
              <a:solidFill>
                <a:srgbClr val="293D53"/>
              </a:solidFill>
            </a:endParaRPr>
          </a:p>
        </p:txBody>
      </p:sp>
      <p:sp>
        <p:nvSpPr>
          <p:cNvPr id="31" name="矩形 30"/>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02</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864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768" y="1159274"/>
            <a:ext cx="1949397" cy="1614745"/>
          </a:xfrm>
          <a:prstGeom prst="rect">
            <a:avLst/>
          </a:prstGeom>
        </p:spPr>
      </p:pic>
      <p:pic>
        <p:nvPicPr>
          <p:cNvPr id="8" name="Picture 7"/>
          <p:cNvPicPr>
            <a:picLocks noChangeAspect="1"/>
          </p:cNvPicPr>
          <p:nvPr/>
        </p:nvPicPr>
        <p:blipFill>
          <a:blip r:embed="rId4"/>
          <a:stretch>
            <a:fillRect/>
          </a:stretch>
        </p:blipFill>
        <p:spPr>
          <a:xfrm>
            <a:off x="207818" y="1159274"/>
            <a:ext cx="2152993" cy="1614745"/>
          </a:xfrm>
          <a:prstGeom prst="rect">
            <a:avLst/>
          </a:prstGeom>
        </p:spPr>
      </p:pic>
      <p:sp>
        <p:nvSpPr>
          <p:cNvPr id="9" name="矩形 8"/>
          <p:cNvSpPr/>
          <p:nvPr/>
        </p:nvSpPr>
        <p:spPr>
          <a:xfrm>
            <a:off x="4569621" y="1159274"/>
            <a:ext cx="2024410" cy="1604312"/>
          </a:xfrm>
          <a:prstGeom prst="rect">
            <a:avLst/>
          </a:prstGeom>
          <a:solidFill>
            <a:srgbClr val="2E48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cxnSp>
        <p:nvCxnSpPr>
          <p:cNvPr id="10" name="直接连接符 9"/>
          <p:cNvCxnSpPr/>
          <p:nvPr/>
        </p:nvCxnSpPr>
        <p:spPr>
          <a:xfrm>
            <a:off x="4726781" y="1511940"/>
            <a:ext cx="1534542"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4"/>
          <p:cNvSpPr txBox="1"/>
          <p:nvPr/>
        </p:nvSpPr>
        <p:spPr>
          <a:xfrm>
            <a:off x="4569622" y="1548397"/>
            <a:ext cx="1935088" cy="1018227"/>
          </a:xfrm>
          <a:prstGeom prst="rect">
            <a:avLst/>
          </a:prstGeom>
          <a:noFill/>
        </p:spPr>
        <p:txBody>
          <a:bodyPr wrap="square" rtlCol="0">
            <a:spAutoFit/>
          </a:bodyPr>
          <a:lstStyle/>
          <a:p>
            <a:pPr marL="128588" indent="-128588">
              <a:spcBef>
                <a:spcPts val="450"/>
              </a:spcBef>
              <a:buFont typeface="Arial" panose="020B0604020202020204" pitchFamily="34" charset="0"/>
              <a:buChar char="•"/>
            </a:pPr>
            <a:r>
              <a:rPr lang="en-US" altLang="zh-CN" sz="800" kern="1600" spc="8" dirty="0">
                <a:solidFill>
                  <a:schemeClr val="bg1"/>
                </a:solidFill>
              </a:rPr>
              <a:t>As the AP, Peter broadcasts beacons every 50ms.</a:t>
            </a:r>
          </a:p>
          <a:p>
            <a:pPr marL="128588" indent="-128588">
              <a:spcBef>
                <a:spcPts val="450"/>
              </a:spcBef>
              <a:buFont typeface="Arial" panose="020B0604020202020204" pitchFamily="34" charset="0"/>
              <a:buChar char="•"/>
            </a:pPr>
            <a:r>
              <a:rPr lang="en-US" altLang="zh-CN" sz="800" spc="8" dirty="0">
                <a:solidFill>
                  <a:schemeClr val="bg1"/>
                </a:solidFill>
              </a:rPr>
              <a:t>Alice broadcasts Timing Synchronization Function (TSF) timestamp to synchronize all legitimate devices within 25 microseconds.</a:t>
            </a:r>
            <a:endParaRPr lang="zh-CN" altLang="en-US" sz="800" spc="8" dirty="0">
              <a:solidFill>
                <a:schemeClr val="bg1"/>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55908780"/>
              </p:ext>
            </p:extLst>
          </p:nvPr>
        </p:nvGraphicFramePr>
        <p:xfrm>
          <a:off x="4108405" y="2885769"/>
          <a:ext cx="2484325" cy="1312158"/>
        </p:xfrm>
        <a:graphic>
          <a:graphicData uri="http://schemas.openxmlformats.org/drawingml/2006/table">
            <a:tbl>
              <a:tblPr bandRow="1">
                <a:tableStyleId>{5C22544A-7EE6-4342-B048-85BDC9FD1C3A}</a:tableStyleId>
              </a:tblPr>
              <a:tblGrid>
                <a:gridCol w="779601"/>
                <a:gridCol w="779601"/>
                <a:gridCol w="925123"/>
              </a:tblGrid>
              <a:tr h="273394">
                <a:tc>
                  <a:txBody>
                    <a:bodyPr/>
                    <a:lstStyle/>
                    <a:p>
                      <a:pPr algn="ctr"/>
                      <a:r>
                        <a:rPr lang="en-US" altLang="zh-CN" sz="900" b="0" dirty="0" smtClean="0"/>
                        <a:t>Index</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State</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Environment</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691">
                <a:tc>
                  <a:txBody>
                    <a:bodyPr/>
                    <a:lstStyle/>
                    <a:p>
                      <a:pPr algn="ctr"/>
                      <a:r>
                        <a:rPr lang="en-US" altLang="zh-CN" sz="900" b="0" dirty="0" smtClean="0"/>
                        <a:t>A</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Static</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Indoor</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b="0" dirty="0" smtClean="0"/>
                        <a:t>B</a:t>
                      </a:r>
                      <a:endParaRPr lang="zh-CN" altLang="en-US" sz="900" b="0" dirty="0" smtClean="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Static</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Outdoor</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691">
                <a:tc>
                  <a:txBody>
                    <a:bodyPr/>
                    <a:lstStyle/>
                    <a:p>
                      <a:pPr algn="ctr"/>
                      <a:r>
                        <a:rPr lang="en-US" altLang="zh-CN" sz="900" b="0" dirty="0" smtClean="0"/>
                        <a:t>C</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b="0" dirty="0" smtClean="0"/>
                        <a:t>Mobile</a:t>
                      </a:r>
                      <a:endParaRPr lang="zh-CN" altLang="en-US" sz="900" b="0" dirty="0" smtClean="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Indoor</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b="0" dirty="0" smtClean="0"/>
                        <a:t>D</a:t>
                      </a:r>
                      <a:endParaRPr lang="zh-CN" altLang="en-US" sz="900" b="0" dirty="0" smtClean="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Mobile</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0" dirty="0" smtClean="0"/>
                        <a:t>Outdoor</a:t>
                      </a:r>
                      <a:endParaRPr lang="zh-CN" altLang="en-US" sz="9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矩形 12"/>
          <p:cNvSpPr/>
          <p:nvPr/>
        </p:nvSpPr>
        <p:spPr>
          <a:xfrm>
            <a:off x="389380" y="3137186"/>
            <a:ext cx="3270202" cy="106074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700"/>
          </a:p>
        </p:txBody>
      </p:sp>
      <p:sp>
        <p:nvSpPr>
          <p:cNvPr id="14" name="TextBox 20"/>
          <p:cNvSpPr txBox="1"/>
          <p:nvPr/>
        </p:nvSpPr>
        <p:spPr>
          <a:xfrm>
            <a:off x="442653" y="3189337"/>
            <a:ext cx="3339637" cy="5770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50" b="1" dirty="0"/>
              <a:t>Antennas of Alice, Bob and Calvin are located in less than 5cm distance, while Eve is deployed at least 25cm away from Alice.</a:t>
            </a:r>
            <a:endParaRPr lang="zh-CN" altLang="en-US" sz="1050" b="1" dirty="0"/>
          </a:p>
        </p:txBody>
      </p:sp>
      <p:sp>
        <p:nvSpPr>
          <p:cNvPr id="15" name="TextBox 21"/>
          <p:cNvSpPr txBox="1"/>
          <p:nvPr/>
        </p:nvSpPr>
        <p:spPr>
          <a:xfrm>
            <a:off x="641260" y="3839926"/>
            <a:ext cx="2634948"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b="1" dirty="0">
                <a:solidFill>
                  <a:srgbClr val="2E4860"/>
                </a:solidFill>
              </a:rPr>
              <a:t>Linux 802.11n CSI Tool &amp; Intel 5300 NIC</a:t>
            </a:r>
            <a:endParaRPr lang="zh-CN" altLang="en-US" sz="1000" b="1" dirty="0">
              <a:solidFill>
                <a:srgbClr val="2E4860"/>
              </a:solidFill>
            </a:endParaRPr>
          </a:p>
        </p:txBody>
      </p:sp>
      <p:cxnSp>
        <p:nvCxnSpPr>
          <p:cNvPr id="16" name="直接连接符 15"/>
          <p:cNvCxnSpPr/>
          <p:nvPr/>
        </p:nvCxnSpPr>
        <p:spPr>
          <a:xfrm>
            <a:off x="525781" y="3807413"/>
            <a:ext cx="286590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787" y="317888"/>
            <a:ext cx="1714124"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TextBox 1"/>
          <p:cNvSpPr txBox="1"/>
          <p:nvPr/>
        </p:nvSpPr>
        <p:spPr>
          <a:xfrm>
            <a:off x="1787" y="330826"/>
            <a:ext cx="1939902" cy="338554"/>
          </a:xfrm>
          <a:prstGeom prst="rect">
            <a:avLst/>
          </a:prstGeom>
          <a:noFill/>
        </p:spPr>
        <p:txBody>
          <a:bodyPr wrap="square" rtlCol="0">
            <a:spAutoFit/>
          </a:bodyPr>
          <a:lstStyle/>
          <a:p>
            <a:r>
              <a:rPr lang="en-US" altLang="zh-CN" sz="1600" spc="-8" dirty="0">
                <a:solidFill>
                  <a:schemeClr val="bg1"/>
                </a:solidFill>
                <a:cs typeface="Arial" panose="020B0604020202020204" pitchFamily="34" charset="0"/>
              </a:rPr>
              <a:t>Experiment</a:t>
            </a:r>
            <a:r>
              <a:rPr lang="zh-CN" altLang="en-US" sz="1600" spc="-8" dirty="0">
                <a:solidFill>
                  <a:schemeClr val="bg1"/>
                </a:solidFill>
                <a:cs typeface="Arial" panose="020B0604020202020204" pitchFamily="34" charset="0"/>
              </a:rPr>
              <a:t> </a:t>
            </a:r>
            <a:r>
              <a:rPr lang="en-US" altLang="zh-CN" sz="1600" spc="-8" dirty="0">
                <a:solidFill>
                  <a:schemeClr val="bg1"/>
                </a:solidFill>
                <a:cs typeface="Arial" panose="020B0604020202020204" pitchFamily="34" charset="0"/>
              </a:rPr>
              <a:t>setup</a:t>
            </a:r>
          </a:p>
        </p:txBody>
      </p:sp>
      <p:sp>
        <p:nvSpPr>
          <p:cNvPr id="17"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1" name="矩形 20"/>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20</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649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8833" y="3029449"/>
            <a:ext cx="2652597" cy="300082"/>
          </a:xfrm>
          <a:prstGeom prst="rect">
            <a:avLst/>
          </a:prstGeom>
          <a:noFill/>
        </p:spPr>
        <p:txBody>
          <a:bodyPr wrap="square" rtlCol="0">
            <a:spAutoFit/>
          </a:bodyPr>
          <a:lstStyle/>
          <a:p>
            <a:r>
              <a:rPr lang="en-US" altLang="zh-CN" sz="1350" b="1" spc="-15" dirty="0">
                <a:solidFill>
                  <a:srgbClr val="2E4860"/>
                </a:solidFill>
              </a:rPr>
              <a:t>Feature</a:t>
            </a:r>
            <a:r>
              <a:rPr lang="zh-CN" altLang="en-US" sz="1350" b="1" spc="-15" dirty="0">
                <a:solidFill>
                  <a:srgbClr val="2E4860"/>
                </a:solidFill>
              </a:rPr>
              <a:t> </a:t>
            </a:r>
            <a:r>
              <a:rPr lang="en-US" altLang="zh-CN" sz="1350" b="1" spc="-15" dirty="0">
                <a:solidFill>
                  <a:srgbClr val="2E4860"/>
                </a:solidFill>
              </a:rPr>
              <a:t>distribution of</a:t>
            </a:r>
            <a:r>
              <a:rPr lang="zh-CN" altLang="en-US" sz="1350" b="1" spc="-15" dirty="0">
                <a:solidFill>
                  <a:srgbClr val="2E4860"/>
                </a:solidFill>
              </a:rPr>
              <a:t> </a:t>
            </a:r>
            <a:r>
              <a:rPr lang="en-US" altLang="zh-CN" sz="1350" b="1" spc="-15" dirty="0">
                <a:solidFill>
                  <a:srgbClr val="2E4860"/>
                </a:solidFill>
              </a:rPr>
              <a:t>0</a:t>
            </a:r>
            <a:r>
              <a:rPr lang="zh-CN" altLang="en-US" sz="1350" b="1" spc="-15" dirty="0">
                <a:solidFill>
                  <a:srgbClr val="2E4860"/>
                </a:solidFill>
              </a:rPr>
              <a:t> </a:t>
            </a:r>
            <a:r>
              <a:rPr lang="en-US" altLang="zh-CN" sz="1350" b="1" spc="-15" dirty="0">
                <a:solidFill>
                  <a:srgbClr val="2E4860"/>
                </a:solidFill>
              </a:rPr>
              <a:t>and</a:t>
            </a:r>
            <a:r>
              <a:rPr lang="zh-CN" altLang="en-US" sz="1350" b="1" spc="-15" dirty="0">
                <a:solidFill>
                  <a:srgbClr val="2E4860"/>
                </a:solidFill>
              </a:rPr>
              <a:t> </a:t>
            </a:r>
            <a:r>
              <a:rPr lang="en-US" altLang="zh-CN" sz="1350" b="1" spc="-15" dirty="0">
                <a:solidFill>
                  <a:srgbClr val="2E4860"/>
                </a:solidFill>
              </a:rPr>
              <a:t>1</a:t>
            </a:r>
            <a:r>
              <a:rPr lang="zh-CN" altLang="en-US" sz="1350" b="1" spc="-15" dirty="0">
                <a:solidFill>
                  <a:srgbClr val="2E4860"/>
                </a:solidFill>
              </a:rPr>
              <a:t> </a:t>
            </a:r>
            <a:endParaRPr lang="en-US" altLang="zh-CN" sz="1350" b="1" spc="-15" dirty="0">
              <a:solidFill>
                <a:srgbClr val="2E4860"/>
              </a:solidFill>
            </a:endParaRPr>
          </a:p>
        </p:txBody>
      </p:sp>
      <p:cxnSp>
        <p:nvCxnSpPr>
          <p:cNvPr id="18" name="直接连接符 17"/>
          <p:cNvCxnSpPr/>
          <p:nvPr/>
        </p:nvCxnSpPr>
        <p:spPr>
          <a:xfrm>
            <a:off x="551499" y="3351036"/>
            <a:ext cx="18884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2880" y="3414777"/>
            <a:ext cx="2658549" cy="738664"/>
          </a:xfrm>
          <a:prstGeom prst="rect">
            <a:avLst/>
          </a:prstGeom>
          <a:noFill/>
        </p:spPr>
        <p:txBody>
          <a:bodyPr wrap="square" rtlCol="0">
            <a:spAutoFit/>
          </a:bodyPr>
          <a:lstStyle/>
          <a:p>
            <a:r>
              <a:rPr lang="en-US" altLang="zh-CN" sz="1050" kern="1600" spc="8" dirty="0"/>
              <a:t>The distributions in different scenarios are slightly different. In the same scenario, 0</a:t>
            </a:r>
            <a:r>
              <a:rPr lang="zh-CN" altLang="en-US" sz="1050" kern="1600" spc="8" dirty="0"/>
              <a:t> </a:t>
            </a:r>
            <a:r>
              <a:rPr lang="en-US" altLang="zh-CN" sz="1050" kern="1600" spc="8" dirty="0"/>
              <a:t>and</a:t>
            </a:r>
            <a:r>
              <a:rPr lang="zh-CN" altLang="en-US" sz="1050" kern="1600" spc="8" dirty="0"/>
              <a:t> </a:t>
            </a:r>
            <a:r>
              <a:rPr lang="en-US" altLang="zh-CN" sz="1050" kern="1600" spc="8" dirty="0" smtClean="0"/>
              <a:t>1</a:t>
            </a:r>
            <a:r>
              <a:rPr lang="zh-CN" altLang="en-US" sz="1050" kern="1600" spc="8" dirty="0" smtClean="0"/>
              <a:t> </a:t>
            </a:r>
            <a:r>
              <a:rPr lang="en-US" altLang="zh-CN" sz="1050" kern="1600" spc="8" dirty="0"/>
              <a:t>have extremely similar distributions.</a:t>
            </a:r>
          </a:p>
        </p:txBody>
      </p:sp>
      <p:pic>
        <p:nvPicPr>
          <p:cNvPr id="2" name="Picture 1"/>
          <p:cNvPicPr>
            <a:picLocks noChangeAspect="1"/>
          </p:cNvPicPr>
          <p:nvPr/>
        </p:nvPicPr>
        <p:blipFill>
          <a:blip r:embed="rId3"/>
          <a:stretch>
            <a:fillRect/>
          </a:stretch>
        </p:blipFill>
        <p:spPr>
          <a:xfrm>
            <a:off x="416416" y="1084890"/>
            <a:ext cx="2307596" cy="1833085"/>
          </a:xfrm>
          <a:prstGeom prst="rect">
            <a:avLst/>
          </a:prstGeom>
        </p:spPr>
      </p:pic>
      <p:pic>
        <p:nvPicPr>
          <p:cNvPr id="20" name="Picture 19"/>
          <p:cNvPicPr>
            <a:picLocks noChangeAspect="1"/>
          </p:cNvPicPr>
          <p:nvPr/>
        </p:nvPicPr>
        <p:blipFill>
          <a:blip r:embed="rId4"/>
          <a:stretch>
            <a:fillRect/>
          </a:stretch>
        </p:blipFill>
        <p:spPr>
          <a:xfrm>
            <a:off x="3767919" y="1043326"/>
            <a:ext cx="2275693" cy="1830025"/>
          </a:xfrm>
          <a:prstGeom prst="rect">
            <a:avLst/>
          </a:prstGeom>
        </p:spPr>
      </p:pic>
      <p:sp>
        <p:nvSpPr>
          <p:cNvPr id="28" name="TextBox 27"/>
          <p:cNvSpPr txBox="1"/>
          <p:nvPr/>
        </p:nvSpPr>
        <p:spPr>
          <a:xfrm>
            <a:off x="3875806" y="2873351"/>
            <a:ext cx="2306782" cy="715581"/>
          </a:xfrm>
          <a:prstGeom prst="rect">
            <a:avLst/>
          </a:prstGeom>
          <a:noFill/>
        </p:spPr>
        <p:txBody>
          <a:bodyPr wrap="square" rtlCol="0">
            <a:spAutoFit/>
          </a:bodyPr>
          <a:lstStyle/>
          <a:p>
            <a:r>
              <a:rPr lang="en-US" altLang="zh-CN" sz="1350" b="1" spc="-15" dirty="0">
                <a:solidFill>
                  <a:srgbClr val="2E4860"/>
                </a:solidFill>
              </a:rPr>
              <a:t>Distribution of</a:t>
            </a:r>
            <a:r>
              <a:rPr lang="zh-CN" altLang="en-US" sz="1350" b="1" spc="-15" dirty="0">
                <a:solidFill>
                  <a:srgbClr val="2E4860"/>
                </a:solidFill>
              </a:rPr>
              <a:t> </a:t>
            </a:r>
            <a:r>
              <a:rPr lang="en-US" altLang="zh-CN" sz="1350" b="1" spc="-15" dirty="0">
                <a:solidFill>
                  <a:srgbClr val="2E4860"/>
                </a:solidFill>
              </a:rPr>
              <a:t>differences</a:t>
            </a:r>
            <a:r>
              <a:rPr lang="zh-CN" altLang="en-US" sz="1350" b="1" spc="-15" dirty="0">
                <a:solidFill>
                  <a:srgbClr val="2E4860"/>
                </a:solidFill>
              </a:rPr>
              <a:t> </a:t>
            </a:r>
            <a:endParaRPr lang="en-US" altLang="zh-CN" sz="1350" b="1" spc="-15" dirty="0" smtClean="0">
              <a:solidFill>
                <a:srgbClr val="2E4860"/>
              </a:solidFill>
            </a:endParaRPr>
          </a:p>
          <a:p>
            <a:r>
              <a:rPr lang="en-US" altLang="zh-CN" sz="1350" b="1" spc="-15" dirty="0" smtClean="0">
                <a:solidFill>
                  <a:srgbClr val="2E4860"/>
                </a:solidFill>
              </a:rPr>
              <a:t>between </a:t>
            </a:r>
            <a:r>
              <a:rPr lang="en-US" altLang="zh-CN" sz="1350" b="1" spc="-15" dirty="0">
                <a:solidFill>
                  <a:srgbClr val="2E4860"/>
                </a:solidFill>
              </a:rPr>
              <a:t>0</a:t>
            </a:r>
            <a:r>
              <a:rPr lang="zh-CN" altLang="en-US" sz="1350" b="1" spc="-15" dirty="0">
                <a:solidFill>
                  <a:srgbClr val="2E4860"/>
                </a:solidFill>
              </a:rPr>
              <a:t> </a:t>
            </a:r>
            <a:r>
              <a:rPr lang="en-US" altLang="zh-CN" sz="1350" b="1" spc="-15" dirty="0">
                <a:solidFill>
                  <a:srgbClr val="2E4860"/>
                </a:solidFill>
              </a:rPr>
              <a:t>and</a:t>
            </a:r>
            <a:r>
              <a:rPr lang="zh-CN" altLang="en-US" sz="1350" b="1" spc="-15" dirty="0">
                <a:solidFill>
                  <a:srgbClr val="2E4860"/>
                </a:solidFill>
              </a:rPr>
              <a:t> </a:t>
            </a:r>
            <a:r>
              <a:rPr lang="en-US" altLang="zh-CN" sz="1350" b="1" spc="-15" dirty="0">
                <a:solidFill>
                  <a:srgbClr val="2E4860"/>
                </a:solidFill>
              </a:rPr>
              <a:t>1 </a:t>
            </a:r>
          </a:p>
          <a:p>
            <a:endParaRPr lang="en-US" altLang="zh-CN" sz="1350" b="1" spc="-15" dirty="0">
              <a:solidFill>
                <a:srgbClr val="2E4860"/>
              </a:solidFill>
            </a:endParaRPr>
          </a:p>
        </p:txBody>
      </p:sp>
      <p:cxnSp>
        <p:nvCxnSpPr>
          <p:cNvPr id="29" name="直接连接符 17"/>
          <p:cNvCxnSpPr/>
          <p:nvPr/>
        </p:nvCxnSpPr>
        <p:spPr>
          <a:xfrm>
            <a:off x="3957998" y="3393598"/>
            <a:ext cx="18884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57600" y="3425784"/>
            <a:ext cx="3015520" cy="901701"/>
          </a:xfrm>
          <a:prstGeom prst="rect">
            <a:avLst/>
          </a:prstGeom>
          <a:noFill/>
        </p:spPr>
        <p:txBody>
          <a:bodyPr wrap="square" rtlCol="0">
            <a:spAutoFit/>
          </a:bodyPr>
          <a:lstStyle/>
          <a:p>
            <a:r>
              <a:rPr lang="en-US" sz="1050" dirty="0"/>
              <a:t>The differences for original 0/1 pair are nearly a linear dis</a:t>
            </a:r>
            <a:r>
              <a:rPr lang="en-US" altLang="zh-CN" sz="1050" dirty="0"/>
              <a:t>t</a:t>
            </a:r>
            <a:r>
              <a:rPr lang="en-US" sz="1050" dirty="0"/>
              <a:t>ribution. There are about 9% pairs with the differences less than 10. We introduce a filtered perfect matching method to filter the pairs with small differentiation. </a:t>
            </a:r>
          </a:p>
        </p:txBody>
      </p:sp>
      <p:sp>
        <p:nvSpPr>
          <p:cNvPr id="22" name="矩形 21"/>
          <p:cNvSpPr/>
          <p:nvPr/>
        </p:nvSpPr>
        <p:spPr>
          <a:xfrm>
            <a:off x="1786" y="317888"/>
            <a:ext cx="1985057"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TextBox 1"/>
          <p:cNvSpPr txBox="1"/>
          <p:nvPr/>
        </p:nvSpPr>
        <p:spPr>
          <a:xfrm>
            <a:off x="1786" y="330826"/>
            <a:ext cx="2438119"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Distribution of S-box</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6"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1" name="矩形 20"/>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21</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63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493298" y="2761845"/>
            <a:ext cx="2945606" cy="253916"/>
          </a:xfrm>
          <a:prstGeom prst="rect">
            <a:avLst/>
          </a:prstGeom>
          <a:noFill/>
        </p:spPr>
        <p:txBody>
          <a:bodyPr wrap="square" rtlCol="0">
            <a:spAutoFit/>
          </a:bodyPr>
          <a:lstStyle/>
          <a:p>
            <a:r>
              <a:rPr lang="en-US" altLang="zh-CN" sz="1050" b="1" spc="-15" dirty="0">
                <a:solidFill>
                  <a:schemeClr val="bg1"/>
                </a:solidFill>
              </a:rPr>
              <a:t>Fair price with extra services</a:t>
            </a:r>
            <a:endParaRPr lang="zh-CN" altLang="en-US" sz="1050" b="1" spc="-15" dirty="0">
              <a:solidFill>
                <a:schemeClr val="bg1"/>
              </a:solidFill>
            </a:endParaRPr>
          </a:p>
        </p:txBody>
      </p:sp>
      <p:sp>
        <p:nvSpPr>
          <p:cNvPr id="25" name="TextBox 24"/>
          <p:cNvSpPr txBox="1"/>
          <p:nvPr/>
        </p:nvSpPr>
        <p:spPr>
          <a:xfrm>
            <a:off x="3478119" y="3235741"/>
            <a:ext cx="2945606" cy="253916"/>
          </a:xfrm>
          <a:prstGeom prst="rect">
            <a:avLst/>
          </a:prstGeom>
          <a:noFill/>
        </p:spPr>
        <p:txBody>
          <a:bodyPr wrap="square" rtlCol="0">
            <a:spAutoFit/>
          </a:bodyPr>
          <a:lstStyle/>
          <a:p>
            <a:r>
              <a:rPr lang="en-US" altLang="zh-CN" sz="1050" b="1" spc="-15" dirty="0">
                <a:solidFill>
                  <a:schemeClr val="bg1"/>
                </a:solidFill>
              </a:rPr>
              <a:t>Past project maintenance up to 1 month</a:t>
            </a:r>
            <a:endParaRPr lang="zh-CN" altLang="en-US" sz="1050" b="1" spc="-15" dirty="0">
              <a:solidFill>
                <a:schemeClr val="bg1"/>
              </a:solidFill>
            </a:endParaRPr>
          </a:p>
        </p:txBody>
      </p:sp>
      <p:pic>
        <p:nvPicPr>
          <p:cNvPr id="2" name="Picture 1"/>
          <p:cNvPicPr>
            <a:picLocks noChangeAspect="1"/>
          </p:cNvPicPr>
          <p:nvPr/>
        </p:nvPicPr>
        <p:blipFill>
          <a:blip r:embed="rId3"/>
          <a:stretch>
            <a:fillRect/>
          </a:stretch>
        </p:blipFill>
        <p:spPr>
          <a:xfrm>
            <a:off x="93327" y="1330309"/>
            <a:ext cx="3149805" cy="2436641"/>
          </a:xfrm>
          <a:prstGeom prst="rect">
            <a:avLst/>
          </a:prstGeom>
        </p:spPr>
      </p:pic>
      <p:sp>
        <p:nvSpPr>
          <p:cNvPr id="33" name="矩形 32"/>
          <p:cNvSpPr/>
          <p:nvPr/>
        </p:nvSpPr>
        <p:spPr>
          <a:xfrm>
            <a:off x="3560448" y="1070264"/>
            <a:ext cx="3128622" cy="305206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TextBox 18"/>
          <p:cNvSpPr txBox="1"/>
          <p:nvPr/>
        </p:nvSpPr>
        <p:spPr>
          <a:xfrm>
            <a:off x="3716089" y="1299743"/>
            <a:ext cx="2639175" cy="1954381"/>
          </a:xfrm>
          <a:prstGeom prst="rect">
            <a:avLst/>
          </a:prstGeom>
          <a:noFill/>
        </p:spPr>
        <p:txBody>
          <a:bodyPr wrap="square" rtlCol="0">
            <a:spAutoFit/>
          </a:bodyPr>
          <a:lstStyle/>
          <a:p>
            <a:pPr marL="214313" indent="-214313">
              <a:buFont typeface="Arial" charset="0"/>
              <a:buChar char="•"/>
            </a:pPr>
            <a:r>
              <a:rPr lang="en-US" sz="1100" dirty="0"/>
              <a:t>Even if the distance of two device antennas is 1cm, the bit error rate of </a:t>
            </a:r>
            <a:r>
              <a:rPr lang="en-US" sz="1100" dirty="0" err="1"/>
              <a:t>ProxiMate</a:t>
            </a:r>
            <a:r>
              <a:rPr lang="en-US" sz="1100" dirty="0"/>
              <a:t> is about 5%-10%. </a:t>
            </a:r>
            <a:endParaRPr lang="zh-CN" altLang="en-US" sz="1100" dirty="0"/>
          </a:p>
          <a:p>
            <a:pPr marL="214313" indent="-214313">
              <a:buFont typeface="Arial" charset="0"/>
              <a:buChar char="•"/>
            </a:pPr>
            <a:endParaRPr lang="zh-CN" altLang="en-US" sz="1100" dirty="0"/>
          </a:p>
          <a:p>
            <a:pPr marL="214313" indent="-214313">
              <a:buFont typeface="Arial" charset="0"/>
              <a:buChar char="•"/>
            </a:pPr>
            <a:r>
              <a:rPr lang="en-US" sz="1100" dirty="0"/>
              <a:t>For TDS, when the distance is less than 3cm, the mismatch rate of TDS is 0 for outdoor environments and &lt; 0.015 for indoor environments. When the distance is 5cm, the mismatch rate of TDS is still smaller than 7%. </a:t>
            </a:r>
          </a:p>
        </p:txBody>
      </p:sp>
      <p:sp>
        <p:nvSpPr>
          <p:cNvPr id="36" name="TextBox 26"/>
          <p:cNvSpPr txBox="1"/>
          <p:nvPr/>
        </p:nvSpPr>
        <p:spPr>
          <a:xfrm>
            <a:off x="3674922" y="3501379"/>
            <a:ext cx="2931020" cy="430887"/>
          </a:xfrm>
          <a:prstGeom prst="rect">
            <a:avLst/>
          </a:prstGeom>
          <a:noFill/>
        </p:spPr>
        <p:txBody>
          <a:bodyPr wrap="square" rtlCol="0">
            <a:spAutoFit/>
          </a:bodyPr>
          <a:lstStyle/>
          <a:p>
            <a:r>
              <a:rPr lang="en-US" altLang="zh-CN" sz="1100" b="1" dirty="0">
                <a:solidFill>
                  <a:srgbClr val="2E4860"/>
                </a:solidFill>
              </a:rPr>
              <a:t>Authenticated</a:t>
            </a:r>
            <a:r>
              <a:rPr lang="zh-CN" altLang="en-US" sz="1100" b="1" dirty="0">
                <a:solidFill>
                  <a:srgbClr val="2E4860"/>
                </a:solidFill>
              </a:rPr>
              <a:t> </a:t>
            </a:r>
            <a:r>
              <a:rPr lang="en-US" altLang="zh-CN" sz="1100" b="1" dirty="0">
                <a:solidFill>
                  <a:srgbClr val="2E4860"/>
                </a:solidFill>
              </a:rPr>
              <a:t>distance</a:t>
            </a:r>
            <a:r>
              <a:rPr lang="zh-CN" altLang="en-US" sz="1100" b="1" dirty="0">
                <a:solidFill>
                  <a:srgbClr val="2E4860"/>
                </a:solidFill>
              </a:rPr>
              <a:t> </a:t>
            </a:r>
            <a:r>
              <a:rPr lang="en-US" altLang="zh-CN" sz="1100" dirty="0">
                <a:solidFill>
                  <a:srgbClr val="2E4860"/>
                </a:solidFill>
              </a:rPr>
              <a:t>-</a:t>
            </a:r>
            <a:r>
              <a:rPr lang="zh-CN" altLang="en-US" sz="1100" dirty="0">
                <a:solidFill>
                  <a:srgbClr val="2E4860"/>
                </a:solidFill>
              </a:rPr>
              <a:t> </a:t>
            </a:r>
            <a:r>
              <a:rPr lang="en-US" altLang="zh-CN" sz="1100" dirty="0">
                <a:solidFill>
                  <a:srgbClr val="2E4860"/>
                </a:solidFill>
              </a:rPr>
              <a:t>5</a:t>
            </a:r>
            <a:r>
              <a:rPr lang="zh-CN" altLang="en-US" sz="1100" dirty="0">
                <a:solidFill>
                  <a:srgbClr val="2E4860"/>
                </a:solidFill>
              </a:rPr>
              <a:t> </a:t>
            </a:r>
            <a:r>
              <a:rPr lang="en-US" altLang="zh-CN" sz="1100" dirty="0">
                <a:solidFill>
                  <a:srgbClr val="2E4860"/>
                </a:solidFill>
              </a:rPr>
              <a:t>cm</a:t>
            </a:r>
            <a:r>
              <a:rPr lang="zh-CN" altLang="en-US" sz="1100" dirty="0">
                <a:solidFill>
                  <a:srgbClr val="2E4860"/>
                </a:solidFill>
              </a:rPr>
              <a:t> </a:t>
            </a:r>
            <a:r>
              <a:rPr lang="en-US" sz="1100" dirty="0"/>
              <a:t>@ 2.4 GHz</a:t>
            </a:r>
            <a:endParaRPr lang="zh-CN" altLang="en-US" sz="1100" dirty="0">
              <a:solidFill>
                <a:srgbClr val="2E4860"/>
              </a:solidFill>
            </a:endParaRPr>
          </a:p>
          <a:p>
            <a:r>
              <a:rPr lang="en-US" altLang="zh-CN" sz="1100" b="1" dirty="0">
                <a:solidFill>
                  <a:srgbClr val="2E4860"/>
                </a:solidFill>
              </a:rPr>
              <a:t>Safe</a:t>
            </a:r>
            <a:r>
              <a:rPr lang="zh-CN" altLang="en-US" sz="1100" b="1" dirty="0">
                <a:solidFill>
                  <a:srgbClr val="2E4860"/>
                </a:solidFill>
              </a:rPr>
              <a:t> </a:t>
            </a:r>
            <a:r>
              <a:rPr lang="en-US" altLang="zh-CN" sz="1100" b="1" dirty="0">
                <a:solidFill>
                  <a:srgbClr val="2E4860"/>
                </a:solidFill>
              </a:rPr>
              <a:t>distance</a:t>
            </a:r>
            <a:r>
              <a:rPr lang="zh-CN" altLang="en-US" sz="1100" b="1" dirty="0">
                <a:solidFill>
                  <a:srgbClr val="2E4860"/>
                </a:solidFill>
              </a:rPr>
              <a:t> </a:t>
            </a:r>
            <a:r>
              <a:rPr lang="mr-IN" altLang="zh-CN" sz="1100" dirty="0">
                <a:solidFill>
                  <a:srgbClr val="2E4860"/>
                </a:solidFill>
              </a:rPr>
              <a:t>–</a:t>
            </a:r>
            <a:r>
              <a:rPr lang="zh-CN" altLang="en-US" sz="1100" dirty="0">
                <a:solidFill>
                  <a:srgbClr val="2E4860"/>
                </a:solidFill>
              </a:rPr>
              <a:t> </a:t>
            </a:r>
            <a:r>
              <a:rPr lang="en-US" altLang="zh-CN" sz="1100" dirty="0">
                <a:solidFill>
                  <a:srgbClr val="2E4860"/>
                </a:solidFill>
              </a:rPr>
              <a:t>12.5</a:t>
            </a:r>
            <a:r>
              <a:rPr lang="zh-CN" altLang="en-US" sz="1100" dirty="0">
                <a:solidFill>
                  <a:srgbClr val="2E4860"/>
                </a:solidFill>
              </a:rPr>
              <a:t> </a:t>
            </a:r>
            <a:r>
              <a:rPr lang="en-US" altLang="zh-CN" sz="1100" dirty="0">
                <a:solidFill>
                  <a:srgbClr val="2E4860"/>
                </a:solidFill>
              </a:rPr>
              <a:t>cm</a:t>
            </a:r>
            <a:r>
              <a:rPr lang="zh-CN" altLang="en-US" sz="1100" dirty="0">
                <a:solidFill>
                  <a:srgbClr val="2E4860"/>
                </a:solidFill>
              </a:rPr>
              <a:t> </a:t>
            </a:r>
            <a:r>
              <a:rPr lang="en-US" sz="1100" dirty="0"/>
              <a:t>@ 2.4 GHz</a:t>
            </a:r>
            <a:endParaRPr lang="zh-CN" altLang="en-US" sz="1100" dirty="0">
              <a:solidFill>
                <a:srgbClr val="2E4860"/>
              </a:solidFill>
            </a:endParaRPr>
          </a:p>
        </p:txBody>
      </p:sp>
      <p:cxnSp>
        <p:nvCxnSpPr>
          <p:cNvPr id="37" name="直接连接符 36"/>
          <p:cNvCxnSpPr/>
          <p:nvPr/>
        </p:nvCxnSpPr>
        <p:spPr>
          <a:xfrm>
            <a:off x="3707609" y="3384580"/>
            <a:ext cx="272820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787" y="317888"/>
            <a:ext cx="2210835"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TextBox 1"/>
          <p:cNvSpPr txBox="1"/>
          <p:nvPr/>
        </p:nvSpPr>
        <p:spPr>
          <a:xfrm>
            <a:off x="1787" y="330826"/>
            <a:ext cx="2308484"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Authentication distance</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6"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8" name="矩形 17"/>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22</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51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97239" y="1337834"/>
            <a:ext cx="2081361" cy="1601993"/>
          </a:xfrm>
          <a:prstGeom prst="rect">
            <a:avLst/>
          </a:prstGeom>
        </p:spPr>
      </p:pic>
      <p:pic>
        <p:nvPicPr>
          <p:cNvPr id="9" name="Picture 8"/>
          <p:cNvPicPr>
            <a:picLocks noChangeAspect="1"/>
          </p:cNvPicPr>
          <p:nvPr/>
        </p:nvPicPr>
        <p:blipFill>
          <a:blip r:embed="rId4"/>
          <a:stretch>
            <a:fillRect/>
          </a:stretch>
        </p:blipFill>
        <p:spPr>
          <a:xfrm>
            <a:off x="193198" y="1011315"/>
            <a:ext cx="4085369" cy="2255033"/>
          </a:xfrm>
          <a:prstGeom prst="rect">
            <a:avLst/>
          </a:prstGeom>
        </p:spPr>
      </p:pic>
      <p:sp>
        <p:nvSpPr>
          <p:cNvPr id="10" name="矩形 9"/>
          <p:cNvSpPr/>
          <p:nvPr/>
        </p:nvSpPr>
        <p:spPr>
          <a:xfrm>
            <a:off x="419678" y="3319597"/>
            <a:ext cx="6076570" cy="89462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rPr>
              <a:t>Since the feature is extracted from the public </a:t>
            </a:r>
            <a:r>
              <a:rPr lang="en-US" altLang="zh-CN" sz="1400" dirty="0" smtClean="0">
                <a:solidFill>
                  <a:schemeClr val="tx1"/>
                </a:solidFill>
              </a:rPr>
              <a:t>Wi-Fi </a:t>
            </a:r>
            <a:r>
              <a:rPr lang="en-US" altLang="zh-CN" sz="1400" dirty="0">
                <a:solidFill>
                  <a:schemeClr val="tx1"/>
                </a:solidFill>
              </a:rPr>
              <a:t>source, attacker can perform some deliberately planned movements to affect the channel and the feature.</a:t>
            </a:r>
            <a:endParaRPr lang="zh-CN" altLang="en-US" sz="1400" dirty="0">
              <a:solidFill>
                <a:schemeClr val="tx1"/>
              </a:solidFill>
            </a:endParaRPr>
          </a:p>
        </p:txBody>
      </p:sp>
      <p:sp>
        <p:nvSpPr>
          <p:cNvPr id="12" name="矩形 11"/>
          <p:cNvSpPr/>
          <p:nvPr/>
        </p:nvSpPr>
        <p:spPr>
          <a:xfrm>
            <a:off x="1787" y="317888"/>
            <a:ext cx="2504346"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TextBox 1"/>
          <p:cNvSpPr txBox="1"/>
          <p:nvPr/>
        </p:nvSpPr>
        <p:spPr>
          <a:xfrm>
            <a:off x="1786" y="330826"/>
            <a:ext cx="2718835"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Predictable channel attack</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4"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5" name="矩形 14"/>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23</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860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4692" y="3187523"/>
            <a:ext cx="1451282" cy="300082"/>
          </a:xfrm>
          <a:prstGeom prst="rect">
            <a:avLst/>
          </a:prstGeom>
          <a:noFill/>
        </p:spPr>
        <p:txBody>
          <a:bodyPr wrap="square" rtlCol="0">
            <a:spAutoFit/>
          </a:bodyPr>
          <a:lstStyle/>
          <a:p>
            <a:r>
              <a:rPr lang="en-US" altLang="zh-CN" sz="1350" b="1" spc="-15" dirty="0">
                <a:solidFill>
                  <a:srgbClr val="2E4860"/>
                </a:solidFill>
              </a:rPr>
              <a:t>Bit error rate </a:t>
            </a:r>
          </a:p>
        </p:txBody>
      </p:sp>
      <p:cxnSp>
        <p:nvCxnSpPr>
          <p:cNvPr id="18" name="直接连接符 17"/>
          <p:cNvCxnSpPr/>
          <p:nvPr/>
        </p:nvCxnSpPr>
        <p:spPr>
          <a:xfrm>
            <a:off x="686184" y="3512126"/>
            <a:ext cx="18884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9588" y="3537086"/>
            <a:ext cx="2818570" cy="577081"/>
          </a:xfrm>
          <a:prstGeom prst="rect">
            <a:avLst/>
          </a:prstGeom>
          <a:noFill/>
        </p:spPr>
        <p:txBody>
          <a:bodyPr wrap="square" rtlCol="0">
            <a:spAutoFit/>
          </a:bodyPr>
          <a:lstStyle/>
          <a:p>
            <a:r>
              <a:rPr lang="en-US" altLang="zh-CN" sz="1050" kern="1600" spc="8" dirty="0"/>
              <a:t>TDS has no mismatched bit, while other methods may cause around 2% to 4% mismatched bits. </a:t>
            </a:r>
          </a:p>
        </p:txBody>
      </p:sp>
      <p:sp>
        <p:nvSpPr>
          <p:cNvPr id="28" name="TextBox 27"/>
          <p:cNvSpPr txBox="1"/>
          <p:nvPr/>
        </p:nvSpPr>
        <p:spPr>
          <a:xfrm>
            <a:off x="3657126" y="3172143"/>
            <a:ext cx="2874862" cy="300082"/>
          </a:xfrm>
          <a:prstGeom prst="rect">
            <a:avLst/>
          </a:prstGeom>
          <a:noFill/>
        </p:spPr>
        <p:txBody>
          <a:bodyPr wrap="square" rtlCol="0">
            <a:spAutoFit/>
          </a:bodyPr>
          <a:lstStyle/>
          <a:p>
            <a:r>
              <a:rPr lang="en-US" altLang="zh-CN" sz="1350" b="1" spc="-15" dirty="0">
                <a:solidFill>
                  <a:srgbClr val="2E4860"/>
                </a:solidFill>
              </a:rPr>
              <a:t>Information</a:t>
            </a:r>
            <a:r>
              <a:rPr lang="zh-CN" altLang="en-US" sz="1350" b="1" spc="-15" dirty="0">
                <a:solidFill>
                  <a:srgbClr val="2E4860"/>
                </a:solidFill>
              </a:rPr>
              <a:t> </a:t>
            </a:r>
            <a:r>
              <a:rPr lang="en-US" altLang="zh-CN" sz="1350" b="1" spc="-15" dirty="0">
                <a:solidFill>
                  <a:srgbClr val="2E4860"/>
                </a:solidFill>
              </a:rPr>
              <a:t>reconciliation</a:t>
            </a:r>
            <a:r>
              <a:rPr lang="zh-CN" altLang="en-US" sz="1350" b="1" spc="-15" dirty="0">
                <a:solidFill>
                  <a:srgbClr val="2E4860"/>
                </a:solidFill>
              </a:rPr>
              <a:t> </a:t>
            </a:r>
            <a:r>
              <a:rPr lang="en-US" altLang="zh-CN" sz="1350" b="1" spc="-15" dirty="0">
                <a:solidFill>
                  <a:srgbClr val="2E4860"/>
                </a:solidFill>
              </a:rPr>
              <a:t>counts </a:t>
            </a:r>
          </a:p>
        </p:txBody>
      </p:sp>
      <p:cxnSp>
        <p:nvCxnSpPr>
          <p:cNvPr id="29" name="直接连接符 17"/>
          <p:cNvCxnSpPr/>
          <p:nvPr/>
        </p:nvCxnSpPr>
        <p:spPr>
          <a:xfrm>
            <a:off x="3746430" y="3530000"/>
            <a:ext cx="2198973" cy="14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51174" y="3557470"/>
            <a:ext cx="3077981" cy="577081"/>
          </a:xfrm>
          <a:prstGeom prst="rect">
            <a:avLst/>
          </a:prstGeom>
          <a:noFill/>
        </p:spPr>
        <p:txBody>
          <a:bodyPr wrap="square" rtlCol="0">
            <a:spAutoFit/>
          </a:bodyPr>
          <a:lstStyle/>
          <a:p>
            <a:r>
              <a:rPr lang="en-US" altLang="zh-CN" sz="1050" kern="1600" spc="8" dirty="0"/>
              <a:t>Since there are no mismatched bit, TDS only uses 4 times pass check to guarantee the consistency of transmitted secret bits. </a:t>
            </a:r>
          </a:p>
        </p:txBody>
      </p:sp>
      <p:pic>
        <p:nvPicPr>
          <p:cNvPr id="10" name="Picture 9"/>
          <p:cNvPicPr>
            <a:picLocks noChangeAspect="1"/>
          </p:cNvPicPr>
          <p:nvPr/>
        </p:nvPicPr>
        <p:blipFill>
          <a:blip r:embed="rId3"/>
          <a:stretch>
            <a:fillRect/>
          </a:stretch>
        </p:blipFill>
        <p:spPr>
          <a:xfrm>
            <a:off x="3746430" y="1260583"/>
            <a:ext cx="2390698" cy="1866473"/>
          </a:xfrm>
          <a:prstGeom prst="rect">
            <a:avLst/>
          </a:prstGeom>
        </p:spPr>
      </p:pic>
      <p:pic>
        <p:nvPicPr>
          <p:cNvPr id="20" name="Picture 19"/>
          <p:cNvPicPr>
            <a:picLocks noChangeAspect="1"/>
          </p:cNvPicPr>
          <p:nvPr/>
        </p:nvPicPr>
        <p:blipFill>
          <a:blip r:embed="rId4"/>
          <a:stretch>
            <a:fillRect/>
          </a:stretch>
        </p:blipFill>
        <p:spPr>
          <a:xfrm>
            <a:off x="567242" y="1307939"/>
            <a:ext cx="2460975" cy="1855064"/>
          </a:xfrm>
          <a:prstGeom prst="rect">
            <a:avLst/>
          </a:prstGeom>
        </p:spPr>
      </p:pic>
      <p:sp>
        <p:nvSpPr>
          <p:cNvPr id="22" name="矩形 21"/>
          <p:cNvSpPr/>
          <p:nvPr/>
        </p:nvSpPr>
        <p:spPr>
          <a:xfrm>
            <a:off x="1787" y="317888"/>
            <a:ext cx="2459192"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TextBox 1"/>
          <p:cNvSpPr txBox="1"/>
          <p:nvPr/>
        </p:nvSpPr>
        <p:spPr>
          <a:xfrm>
            <a:off x="1787" y="330826"/>
            <a:ext cx="2572802"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Performance comparison</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5"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6" name="矩形 15"/>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24</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730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5872" y="3026104"/>
            <a:ext cx="1582464" cy="300082"/>
          </a:xfrm>
          <a:prstGeom prst="rect">
            <a:avLst/>
          </a:prstGeom>
          <a:noFill/>
        </p:spPr>
        <p:txBody>
          <a:bodyPr wrap="square" rtlCol="0">
            <a:spAutoFit/>
          </a:bodyPr>
          <a:lstStyle/>
          <a:p>
            <a:r>
              <a:rPr lang="en-US" altLang="zh-CN" sz="1350" b="1" spc="-15" dirty="0">
                <a:solidFill>
                  <a:srgbClr val="2E4860"/>
                </a:solidFill>
              </a:rPr>
              <a:t>Entropy </a:t>
            </a:r>
          </a:p>
        </p:txBody>
      </p:sp>
      <p:cxnSp>
        <p:nvCxnSpPr>
          <p:cNvPr id="18" name="直接连接符 17"/>
          <p:cNvCxnSpPr/>
          <p:nvPr/>
        </p:nvCxnSpPr>
        <p:spPr>
          <a:xfrm>
            <a:off x="735871" y="3296994"/>
            <a:ext cx="20591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8425" y="3339952"/>
            <a:ext cx="2790843" cy="415498"/>
          </a:xfrm>
          <a:prstGeom prst="rect">
            <a:avLst/>
          </a:prstGeom>
          <a:noFill/>
        </p:spPr>
        <p:txBody>
          <a:bodyPr wrap="square" rtlCol="0">
            <a:spAutoFit/>
          </a:bodyPr>
          <a:lstStyle/>
          <a:p>
            <a:r>
              <a:rPr lang="en-US" altLang="zh-CN" sz="1050" kern="1600" spc="8" dirty="0"/>
              <a:t>TDS and KEEP have the highest entropy in all methods, and CGC has the lowest. </a:t>
            </a:r>
          </a:p>
        </p:txBody>
      </p:sp>
      <p:sp>
        <p:nvSpPr>
          <p:cNvPr id="28" name="TextBox 27"/>
          <p:cNvSpPr txBox="1"/>
          <p:nvPr/>
        </p:nvSpPr>
        <p:spPr>
          <a:xfrm>
            <a:off x="3722329" y="2986795"/>
            <a:ext cx="2340509" cy="300082"/>
          </a:xfrm>
          <a:prstGeom prst="rect">
            <a:avLst/>
          </a:prstGeom>
          <a:noFill/>
        </p:spPr>
        <p:txBody>
          <a:bodyPr wrap="square" rtlCol="0">
            <a:spAutoFit/>
          </a:bodyPr>
          <a:lstStyle/>
          <a:p>
            <a:r>
              <a:rPr lang="en-US" altLang="zh-CN" sz="1350" b="1" spc="-15" dirty="0">
                <a:solidFill>
                  <a:srgbClr val="2E4860"/>
                </a:solidFill>
              </a:rPr>
              <a:t>Secret bit generation</a:t>
            </a:r>
            <a:r>
              <a:rPr lang="zh-CN" altLang="en-US" sz="1350" b="1" spc="-15" dirty="0">
                <a:solidFill>
                  <a:srgbClr val="2E4860"/>
                </a:solidFill>
              </a:rPr>
              <a:t> </a:t>
            </a:r>
            <a:r>
              <a:rPr lang="en-US" altLang="zh-CN" sz="1350" b="1" spc="-15" dirty="0">
                <a:solidFill>
                  <a:srgbClr val="2E4860"/>
                </a:solidFill>
              </a:rPr>
              <a:t>rate</a:t>
            </a:r>
          </a:p>
        </p:txBody>
      </p:sp>
      <p:cxnSp>
        <p:nvCxnSpPr>
          <p:cNvPr id="29" name="直接连接符 17"/>
          <p:cNvCxnSpPr/>
          <p:nvPr/>
        </p:nvCxnSpPr>
        <p:spPr>
          <a:xfrm flipV="1">
            <a:off x="3722329" y="3286877"/>
            <a:ext cx="2208552" cy="101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22825" y="3356146"/>
            <a:ext cx="3224784" cy="1015663"/>
          </a:xfrm>
          <a:prstGeom prst="rect">
            <a:avLst/>
          </a:prstGeom>
          <a:noFill/>
        </p:spPr>
        <p:txBody>
          <a:bodyPr wrap="square" rtlCol="0">
            <a:spAutoFit/>
          </a:bodyPr>
          <a:lstStyle/>
          <a:p>
            <a:r>
              <a:rPr lang="en-US" altLang="zh-CN" sz="1000" kern="1600" spc="8" dirty="0"/>
              <a:t>Bit generation rate of TDS is slower than previous results. It is because in this set of experiments, </a:t>
            </a:r>
            <a:endParaRPr lang="en-US" altLang="zh-CN" sz="1000" kern="1600" spc="8" dirty="0" smtClean="0"/>
          </a:p>
          <a:p>
            <a:r>
              <a:rPr lang="en-US" altLang="zh-CN" sz="1000" kern="1600" spc="8" dirty="0" smtClean="0"/>
              <a:t>Alice </a:t>
            </a:r>
            <a:r>
              <a:rPr lang="en-US" altLang="zh-CN" sz="1000" kern="1600" spc="8" dirty="0"/>
              <a:t>and Bob do not listen to a public </a:t>
            </a:r>
            <a:r>
              <a:rPr lang="en-US" altLang="zh-CN" sz="1000" kern="1600" spc="8" dirty="0" err="1"/>
              <a:t>WiFi</a:t>
            </a:r>
            <a:r>
              <a:rPr lang="en-US" altLang="zh-CN" sz="1000" kern="1600" spc="8" dirty="0"/>
              <a:t> but use the communication among them for sampling. </a:t>
            </a:r>
            <a:r>
              <a:rPr lang="en-US" altLang="zh-CN" sz="1000" kern="1600" spc="8" dirty="0" smtClean="0"/>
              <a:t>This </a:t>
            </a:r>
          </a:p>
          <a:p>
            <a:r>
              <a:rPr lang="en-US" altLang="zh-CN" sz="1000" kern="1600" spc="8" dirty="0" smtClean="0"/>
              <a:t>is </a:t>
            </a:r>
            <a:r>
              <a:rPr lang="en-US" altLang="zh-CN" sz="1000" kern="1600" spc="8" dirty="0"/>
              <a:t>the only model that the other protocols can work but TDS is not restricted to it. </a:t>
            </a:r>
          </a:p>
        </p:txBody>
      </p:sp>
      <p:pic>
        <p:nvPicPr>
          <p:cNvPr id="3" name="Picture 2"/>
          <p:cNvPicPr>
            <a:picLocks noChangeAspect="1"/>
          </p:cNvPicPr>
          <p:nvPr/>
        </p:nvPicPr>
        <p:blipFill>
          <a:blip r:embed="rId2"/>
          <a:stretch>
            <a:fillRect/>
          </a:stretch>
        </p:blipFill>
        <p:spPr>
          <a:xfrm>
            <a:off x="655045" y="1351084"/>
            <a:ext cx="2204864" cy="1668137"/>
          </a:xfrm>
          <a:prstGeom prst="rect">
            <a:avLst/>
          </a:prstGeom>
        </p:spPr>
      </p:pic>
      <p:pic>
        <p:nvPicPr>
          <p:cNvPr id="21" name="Picture 20"/>
          <p:cNvPicPr>
            <a:picLocks noChangeAspect="1"/>
          </p:cNvPicPr>
          <p:nvPr/>
        </p:nvPicPr>
        <p:blipFill>
          <a:blip r:embed="rId3"/>
          <a:stretch>
            <a:fillRect/>
          </a:stretch>
        </p:blipFill>
        <p:spPr>
          <a:xfrm>
            <a:off x="3804439" y="1396545"/>
            <a:ext cx="2126442" cy="1580133"/>
          </a:xfrm>
          <a:prstGeom prst="rect">
            <a:avLst/>
          </a:prstGeom>
        </p:spPr>
      </p:pic>
      <p:sp>
        <p:nvSpPr>
          <p:cNvPr id="24" name="矩形 23"/>
          <p:cNvSpPr/>
          <p:nvPr/>
        </p:nvSpPr>
        <p:spPr>
          <a:xfrm>
            <a:off x="1787" y="317888"/>
            <a:ext cx="2459192"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1"/>
          <p:cNvSpPr txBox="1"/>
          <p:nvPr/>
        </p:nvSpPr>
        <p:spPr>
          <a:xfrm>
            <a:off x="1787" y="330826"/>
            <a:ext cx="2572802"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Performance comparison</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5"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6" name="矩形 15"/>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25</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5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560447" y="1116230"/>
            <a:ext cx="2888182" cy="190801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311728" y="3134340"/>
            <a:ext cx="6076570" cy="122114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300412" y="1116230"/>
            <a:ext cx="3176214" cy="1908012"/>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TextBox 17"/>
          <p:cNvSpPr txBox="1"/>
          <p:nvPr/>
        </p:nvSpPr>
        <p:spPr>
          <a:xfrm>
            <a:off x="300411" y="1978272"/>
            <a:ext cx="3173641" cy="1077218"/>
          </a:xfrm>
          <a:prstGeom prst="rect">
            <a:avLst/>
          </a:prstGeom>
          <a:noFill/>
          <a:ln>
            <a:noFill/>
          </a:ln>
        </p:spPr>
        <p:txBody>
          <a:bodyPr wrap="square" rtlCol="0">
            <a:spAutoFit/>
          </a:bodyPr>
          <a:lstStyle/>
          <a:p>
            <a:pPr algn="ctr"/>
            <a:r>
              <a:rPr lang="en-US" altLang="zh-CN" sz="1600" dirty="0">
                <a:solidFill>
                  <a:schemeClr val="tx2"/>
                </a:solidFill>
              </a:rPr>
              <a:t>We propose a similarity-based symmetric encryption</a:t>
            </a:r>
            <a:r>
              <a:rPr lang="zh-CN" altLang="en-US" sz="1600" dirty="0">
                <a:solidFill>
                  <a:schemeClr val="tx2"/>
                </a:solidFill>
              </a:rPr>
              <a:t> </a:t>
            </a:r>
            <a:r>
              <a:rPr lang="en-US" altLang="zh-CN" sz="1600" dirty="0">
                <a:solidFill>
                  <a:schemeClr val="tx2"/>
                </a:solidFill>
              </a:rPr>
              <a:t>protocol</a:t>
            </a:r>
            <a:r>
              <a:rPr lang="zh-CN" altLang="en-US" sz="1600" dirty="0">
                <a:solidFill>
                  <a:schemeClr val="tx2"/>
                </a:solidFill>
              </a:rPr>
              <a:t> </a:t>
            </a:r>
            <a:r>
              <a:rPr lang="en-US" altLang="zh-CN" sz="1600" dirty="0">
                <a:solidFill>
                  <a:schemeClr val="tx2"/>
                </a:solidFill>
              </a:rPr>
              <a:t>to</a:t>
            </a:r>
            <a:r>
              <a:rPr lang="zh-CN" altLang="en-US" sz="1600" dirty="0">
                <a:solidFill>
                  <a:schemeClr val="tx2"/>
                </a:solidFill>
              </a:rPr>
              <a:t> </a:t>
            </a:r>
            <a:r>
              <a:rPr lang="en-US" altLang="zh-CN" sz="1600" dirty="0">
                <a:solidFill>
                  <a:schemeClr val="tx2"/>
                </a:solidFill>
              </a:rPr>
              <a:t>achieve</a:t>
            </a:r>
            <a:r>
              <a:rPr lang="zh-CN" altLang="en-US" sz="1600" dirty="0">
                <a:solidFill>
                  <a:schemeClr val="tx2"/>
                </a:solidFill>
              </a:rPr>
              <a:t> </a:t>
            </a:r>
            <a:r>
              <a:rPr lang="en-US" altLang="zh-CN" sz="1600" dirty="0">
                <a:solidFill>
                  <a:schemeClr val="tx2"/>
                </a:solidFill>
              </a:rPr>
              <a:t>fast D2D authentication</a:t>
            </a:r>
            <a:r>
              <a:rPr lang="zh-CN" altLang="en-US" sz="1600" dirty="0">
                <a:solidFill>
                  <a:schemeClr val="tx2"/>
                </a:solidFill>
              </a:rPr>
              <a:t> </a:t>
            </a:r>
            <a:r>
              <a:rPr lang="en-US" altLang="zh-CN" sz="1600" dirty="0">
                <a:solidFill>
                  <a:schemeClr val="tx2"/>
                </a:solidFill>
              </a:rPr>
              <a:t>using</a:t>
            </a:r>
            <a:r>
              <a:rPr lang="zh-CN" altLang="en-US" sz="1600" dirty="0">
                <a:solidFill>
                  <a:schemeClr val="tx2"/>
                </a:solidFill>
              </a:rPr>
              <a:t> </a:t>
            </a:r>
            <a:r>
              <a:rPr lang="en-US" altLang="zh-CN" sz="1600" dirty="0">
                <a:solidFill>
                  <a:schemeClr val="tx2"/>
                </a:solidFill>
              </a:rPr>
              <a:t>CSI.</a:t>
            </a:r>
            <a:endParaRPr lang="zh-CN" altLang="en-US" sz="1600" dirty="0">
              <a:solidFill>
                <a:schemeClr val="tx2"/>
              </a:solidFill>
            </a:endParaRPr>
          </a:p>
        </p:txBody>
      </p:sp>
      <p:sp>
        <p:nvSpPr>
          <p:cNvPr id="19" name="TextBox 18"/>
          <p:cNvSpPr txBox="1"/>
          <p:nvPr/>
        </p:nvSpPr>
        <p:spPr>
          <a:xfrm>
            <a:off x="3522436" y="1213492"/>
            <a:ext cx="2878364" cy="892552"/>
          </a:xfrm>
          <a:prstGeom prst="rect">
            <a:avLst/>
          </a:prstGeom>
          <a:noFill/>
        </p:spPr>
        <p:txBody>
          <a:bodyPr wrap="square" rtlCol="0">
            <a:spAutoFit/>
          </a:bodyPr>
          <a:lstStyle/>
          <a:p>
            <a:pPr marL="214313" indent="-214313">
              <a:buFont typeface="Arial" panose="020B0604020202020204" pitchFamily="34" charset="0"/>
              <a:buChar char="•"/>
            </a:pPr>
            <a:r>
              <a:rPr lang="en-US" altLang="zh-CN" sz="1300" dirty="0"/>
              <a:t>TDS </a:t>
            </a:r>
            <a:r>
              <a:rPr lang="en-US" altLang="zh-CN" sz="1300" dirty="0">
                <a:solidFill>
                  <a:srgbClr val="232323"/>
                </a:solidFill>
              </a:rPr>
              <a:t>uses substitution-based </a:t>
            </a:r>
            <a:r>
              <a:rPr lang="en-US" altLang="zh-CN" sz="1300" dirty="0"/>
              <a:t>confidential bits</a:t>
            </a:r>
            <a:r>
              <a:rPr lang="en-US" altLang="zh-CN" sz="1300" dirty="0">
                <a:solidFill>
                  <a:srgbClr val="232323"/>
                </a:solidFill>
              </a:rPr>
              <a:t> delivery instead of quantization-based key extraction. </a:t>
            </a:r>
            <a:endParaRPr lang="zh-CN" altLang="en-US" sz="1300" dirty="0">
              <a:solidFill>
                <a:srgbClr val="232323"/>
              </a:solidFill>
            </a:endParaRPr>
          </a:p>
        </p:txBody>
      </p:sp>
      <p:sp>
        <p:nvSpPr>
          <p:cNvPr id="21" name="TextBox 20"/>
          <p:cNvSpPr txBox="1"/>
          <p:nvPr/>
        </p:nvSpPr>
        <p:spPr>
          <a:xfrm>
            <a:off x="300412" y="3234717"/>
            <a:ext cx="6061822" cy="1015663"/>
          </a:xfrm>
          <a:prstGeom prst="rect">
            <a:avLst/>
          </a:prstGeom>
          <a:noFill/>
        </p:spPr>
        <p:txBody>
          <a:bodyPr wrap="square" rtlCol="0">
            <a:spAutoFit/>
          </a:bodyPr>
          <a:lstStyle/>
          <a:p>
            <a:pPr marL="214313" indent="-214313">
              <a:buFont typeface="Arial" panose="020B0604020202020204" pitchFamily="34" charset="0"/>
              <a:buChar char="•"/>
            </a:pPr>
            <a:r>
              <a:rPr lang="en-US" altLang="zh-CN" sz="1200" dirty="0"/>
              <a:t>The proposed similarity-based block feature matching mechanism significantly improves fault tolerance and increases the authentication distance from 0.1λ to 0.5λ, approaching the distance upper bound for small-scale fading. </a:t>
            </a:r>
          </a:p>
          <a:p>
            <a:pPr marL="214313" indent="-214313">
              <a:buFont typeface="Arial" panose="020B0604020202020204" pitchFamily="34" charset="0"/>
              <a:buChar char="•"/>
            </a:pPr>
            <a:r>
              <a:rPr lang="en-US" altLang="zh-CN" sz="1200" dirty="0"/>
              <a:t>TDS only takes a couple of seconds to make devices agree on a 256-bit secret key with high entropy.</a:t>
            </a:r>
            <a:endParaRPr lang="zh-CN" altLang="en-US" sz="1200" dirty="0"/>
          </a:p>
        </p:txBody>
      </p:sp>
      <p:cxnSp>
        <p:nvCxnSpPr>
          <p:cNvPr id="25" name="直接连接符 24"/>
          <p:cNvCxnSpPr/>
          <p:nvPr/>
        </p:nvCxnSpPr>
        <p:spPr>
          <a:xfrm>
            <a:off x="3634028" y="2157891"/>
            <a:ext cx="272820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20" y="1281103"/>
            <a:ext cx="1805198" cy="722079"/>
          </a:xfrm>
          <a:prstGeom prst="rect">
            <a:avLst/>
          </a:prstGeom>
        </p:spPr>
      </p:pic>
      <p:sp>
        <p:nvSpPr>
          <p:cNvPr id="16" name="TextBox 18"/>
          <p:cNvSpPr txBox="1"/>
          <p:nvPr/>
        </p:nvSpPr>
        <p:spPr>
          <a:xfrm>
            <a:off x="3590040" y="2240259"/>
            <a:ext cx="2942410" cy="692497"/>
          </a:xfrm>
          <a:prstGeom prst="rect">
            <a:avLst/>
          </a:prstGeom>
          <a:noFill/>
        </p:spPr>
        <p:txBody>
          <a:bodyPr wrap="square" rtlCol="0">
            <a:spAutoFit/>
          </a:bodyPr>
          <a:lstStyle/>
          <a:p>
            <a:pPr marL="214313" indent="-214313">
              <a:buFont typeface="Arial" panose="020B0604020202020204" pitchFamily="34" charset="0"/>
              <a:buChar char="•"/>
            </a:pPr>
            <a:r>
              <a:rPr lang="en-US" altLang="zh-CN" sz="1300" dirty="0"/>
              <a:t>It can be used to transmit any information, including self-generated session </a:t>
            </a:r>
            <a:r>
              <a:rPr lang="en-US" altLang="zh-CN" sz="1300" dirty="0" smtClean="0"/>
              <a:t>keys.</a:t>
            </a:r>
            <a:endParaRPr lang="zh-CN" altLang="en-US" sz="1300" dirty="0">
              <a:solidFill>
                <a:srgbClr val="232323"/>
              </a:solidFill>
            </a:endParaRPr>
          </a:p>
        </p:txBody>
      </p:sp>
      <p:sp>
        <p:nvSpPr>
          <p:cNvPr id="17" name="矩形 16"/>
          <p:cNvSpPr/>
          <p:nvPr/>
        </p:nvSpPr>
        <p:spPr>
          <a:xfrm>
            <a:off x="1787" y="317888"/>
            <a:ext cx="1228702"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TextBox 1"/>
          <p:cNvSpPr txBox="1"/>
          <p:nvPr/>
        </p:nvSpPr>
        <p:spPr>
          <a:xfrm>
            <a:off x="1787" y="330826"/>
            <a:ext cx="1228702"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Conclusion</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22"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3" name="矩形 22"/>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26</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640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1" y="1417139"/>
            <a:ext cx="3364576" cy="784830"/>
          </a:xfrm>
          <a:prstGeom prst="rect">
            <a:avLst/>
          </a:prstGeom>
          <a:noFill/>
        </p:spPr>
        <p:txBody>
          <a:bodyPr wrap="square" rtlCol="0">
            <a:spAutoFit/>
          </a:bodyPr>
          <a:lstStyle/>
          <a:p>
            <a:r>
              <a:rPr lang="en-US" altLang="zh-CN" sz="4500" b="1" dirty="0" smtClean="0">
                <a:solidFill>
                  <a:srgbClr val="2E4860"/>
                </a:solidFill>
              </a:rPr>
              <a:t>Thank you</a:t>
            </a:r>
            <a:r>
              <a:rPr lang="en-US" altLang="zh-CN" sz="4500" b="1" dirty="0">
                <a:solidFill>
                  <a:srgbClr val="2E4860"/>
                </a:solidFill>
              </a:rPr>
              <a:t>!</a:t>
            </a:r>
            <a:endParaRPr lang="zh-CN" altLang="en-US" sz="4500" b="1" dirty="0">
              <a:solidFill>
                <a:srgbClr val="2E4860"/>
              </a:solidFill>
            </a:endParaRPr>
          </a:p>
        </p:txBody>
      </p:sp>
      <p:sp>
        <p:nvSpPr>
          <p:cNvPr id="4" name="矩形 3"/>
          <p:cNvSpPr/>
          <p:nvPr/>
        </p:nvSpPr>
        <p:spPr>
          <a:xfrm>
            <a:off x="4311478" y="3407877"/>
            <a:ext cx="2129804" cy="355459"/>
          </a:xfrm>
          <a:prstGeom prst="rect">
            <a:avLst/>
          </a:prstGeom>
          <a:solidFill>
            <a:srgbClr val="2E48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TextBox 4"/>
          <p:cNvSpPr txBox="1"/>
          <p:nvPr/>
        </p:nvSpPr>
        <p:spPr>
          <a:xfrm>
            <a:off x="4563886" y="3467179"/>
            <a:ext cx="1617243" cy="253916"/>
          </a:xfrm>
          <a:prstGeom prst="rect">
            <a:avLst/>
          </a:prstGeom>
          <a:noFill/>
        </p:spPr>
        <p:txBody>
          <a:bodyPr wrap="square" rtlCol="0">
            <a:spAutoFit/>
          </a:bodyPr>
          <a:lstStyle/>
          <a:p>
            <a:pPr algn="ctr"/>
            <a:r>
              <a:rPr lang="en-US" altLang="zh-CN" sz="1050" b="1" dirty="0">
                <a:solidFill>
                  <a:schemeClr val="bg1"/>
                </a:solidFill>
                <a:latin typeface="Arial" panose="020B0604020202020204" pitchFamily="34" charset="0"/>
                <a:cs typeface="Arial" panose="020B0604020202020204" pitchFamily="34" charset="0"/>
              </a:rPr>
              <a:t>pvc.xjtu.edu.cn</a:t>
            </a:r>
            <a:endParaRPr lang="zh-CN" altLang="en-US" sz="675" dirty="0">
              <a:solidFill>
                <a:schemeClr val="bg1"/>
              </a:solidFill>
              <a:latin typeface="Arial" panose="020B0604020202020204" pitchFamily="34" charset="0"/>
              <a:cs typeface="Arial" panose="020B0604020202020204" pitchFamily="34" charset="0"/>
            </a:endParaRPr>
          </a:p>
        </p:txBody>
      </p:sp>
      <p:cxnSp>
        <p:nvCxnSpPr>
          <p:cNvPr id="6" name="直接连接符 5"/>
          <p:cNvCxnSpPr/>
          <p:nvPr/>
        </p:nvCxnSpPr>
        <p:spPr>
          <a:xfrm>
            <a:off x="421482" y="2625329"/>
            <a:ext cx="3450431" cy="0"/>
          </a:xfrm>
          <a:prstGeom prst="line">
            <a:avLst/>
          </a:prstGeom>
          <a:ln>
            <a:solidFill>
              <a:srgbClr val="44444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8616" y="2700568"/>
            <a:ext cx="3263266" cy="276999"/>
          </a:xfrm>
          <a:prstGeom prst="rect">
            <a:avLst/>
          </a:prstGeom>
          <a:noFill/>
        </p:spPr>
        <p:txBody>
          <a:bodyPr wrap="square" rtlCol="0">
            <a:spAutoFit/>
          </a:bodyPr>
          <a:lstStyle/>
          <a:p>
            <a:r>
              <a:rPr lang="en-US" altLang="zh-CN" sz="1200" i="1" dirty="0"/>
              <a:t>For more info please contact us:</a:t>
            </a:r>
          </a:p>
        </p:txBody>
      </p:sp>
      <p:sp>
        <p:nvSpPr>
          <p:cNvPr id="9" name="矩形 8"/>
          <p:cNvSpPr/>
          <p:nvPr/>
        </p:nvSpPr>
        <p:spPr>
          <a:xfrm>
            <a:off x="394299" y="3092254"/>
            <a:ext cx="3191899" cy="369332"/>
          </a:xfrm>
          <a:prstGeom prst="rect">
            <a:avLst/>
          </a:prstGeom>
        </p:spPr>
        <p:txBody>
          <a:bodyPr wrap="none">
            <a:spAutoFit/>
          </a:bodyPr>
          <a:lstStyle/>
          <a:p>
            <a:r>
              <a:rPr lang="en-US" altLang="zh-CN" b="1" dirty="0"/>
              <a:t>Email: weixi.cs@gmail.com</a:t>
            </a:r>
            <a:endParaRPr lang="zh-CN" altLang="en-US" b="1" dirty="0"/>
          </a:p>
        </p:txBody>
      </p:sp>
      <p:sp>
        <p:nvSpPr>
          <p:cNvPr id="12" name="矩形 11"/>
          <p:cNvSpPr/>
          <p:nvPr/>
        </p:nvSpPr>
        <p:spPr>
          <a:xfrm>
            <a:off x="407194" y="1053700"/>
            <a:ext cx="3446860" cy="53579"/>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407194" y="3736545"/>
            <a:ext cx="3446860" cy="53579"/>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788" y="919482"/>
            <a:ext cx="2357438" cy="2357438"/>
          </a:xfrm>
          <a:prstGeom prst="rect">
            <a:avLst/>
          </a:prstGeom>
        </p:spPr>
      </p:pic>
      <p:sp>
        <p:nvSpPr>
          <p:cNvPr id="14"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831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323247"/>
            <a:ext cx="1314449"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TextBox 6"/>
          <p:cNvSpPr txBox="1"/>
          <p:nvPr/>
        </p:nvSpPr>
        <p:spPr>
          <a:xfrm>
            <a:off x="39053" y="346317"/>
            <a:ext cx="1605562"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Background</a:t>
            </a:r>
            <a:endParaRPr lang="zh-CN" altLang="en-US" sz="1600" spc="-8" dirty="0">
              <a:solidFill>
                <a:schemeClr val="bg1"/>
              </a:solidFill>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19" y="1295446"/>
            <a:ext cx="3747164" cy="2695801"/>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391" r="2999"/>
          <a:stretch/>
        </p:blipFill>
        <p:spPr>
          <a:xfrm>
            <a:off x="4246247" y="1295446"/>
            <a:ext cx="2095501" cy="135376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47" y="2675796"/>
            <a:ext cx="2103536" cy="1315451"/>
          </a:xfrm>
          <a:prstGeom prst="rect">
            <a:avLst/>
          </a:prstGeom>
        </p:spPr>
      </p:pic>
      <p:sp>
        <p:nvSpPr>
          <p:cNvPr id="12"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3" name="矩形 12"/>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03</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60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353" y="3672554"/>
            <a:ext cx="2502109" cy="553998"/>
          </a:xfrm>
          <a:prstGeom prst="rect">
            <a:avLst/>
          </a:prstGeom>
          <a:noFill/>
        </p:spPr>
        <p:txBody>
          <a:bodyPr wrap="square" rtlCol="0">
            <a:spAutoFit/>
          </a:bodyPr>
          <a:lstStyle/>
          <a:p>
            <a:r>
              <a:rPr lang="en-US" altLang="zh-CN" sz="1000" dirty="0"/>
              <a:t>Good Neighbor: Ad hoc Pairing of Nearby Wireless Devices by Multiple Antennas</a:t>
            </a:r>
            <a:endParaRPr lang="zh-CN" altLang="en-US" sz="1000" i="1" dirty="0"/>
          </a:p>
          <a:p>
            <a:r>
              <a:rPr lang="en-US" altLang="zh-CN" sz="1000" b="1" i="1" dirty="0">
                <a:solidFill>
                  <a:srgbClr val="2E4860"/>
                </a:solidFill>
              </a:rPr>
              <a:t>NDSS’11</a:t>
            </a:r>
          </a:p>
        </p:txBody>
      </p:sp>
      <p:cxnSp>
        <p:nvCxnSpPr>
          <p:cNvPr id="10" name="直接连接符 9"/>
          <p:cNvCxnSpPr/>
          <p:nvPr/>
        </p:nvCxnSpPr>
        <p:spPr>
          <a:xfrm>
            <a:off x="55354" y="3622679"/>
            <a:ext cx="174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2516204"/>
            <a:ext cx="6858000" cy="0"/>
          </a:xfrm>
          <a:prstGeom prst="line">
            <a:avLst/>
          </a:prstGeom>
          <a:ln w="44450">
            <a:solidFill>
              <a:srgbClr val="F8C937"/>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39815" y="2283365"/>
            <a:ext cx="465681" cy="465681"/>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TextBox 15"/>
          <p:cNvSpPr txBox="1"/>
          <p:nvPr/>
        </p:nvSpPr>
        <p:spPr>
          <a:xfrm>
            <a:off x="639815" y="2397048"/>
            <a:ext cx="479453" cy="246221"/>
          </a:xfrm>
          <a:prstGeom prst="rect">
            <a:avLst/>
          </a:prstGeom>
          <a:noFill/>
        </p:spPr>
        <p:txBody>
          <a:bodyPr wrap="square" rtlCol="0">
            <a:spAutoFit/>
          </a:bodyPr>
          <a:lstStyle/>
          <a:p>
            <a:pPr algn="ctr"/>
            <a:r>
              <a:rPr lang="en-US" altLang="zh-CN" sz="1000" b="1" dirty="0">
                <a:solidFill>
                  <a:srgbClr val="293D53"/>
                </a:solidFill>
              </a:rPr>
              <a:t>2011</a:t>
            </a:r>
            <a:endParaRPr lang="zh-CN" altLang="en-US" sz="1000" b="1" dirty="0">
              <a:solidFill>
                <a:srgbClr val="293D53"/>
              </a:solidFill>
            </a:endParaRPr>
          </a:p>
        </p:txBody>
      </p:sp>
      <p:sp>
        <p:nvSpPr>
          <p:cNvPr id="21" name="椭圆 20"/>
          <p:cNvSpPr/>
          <p:nvPr/>
        </p:nvSpPr>
        <p:spPr>
          <a:xfrm>
            <a:off x="1918532" y="2282776"/>
            <a:ext cx="465681" cy="465681"/>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TextBox 21"/>
          <p:cNvSpPr txBox="1"/>
          <p:nvPr/>
        </p:nvSpPr>
        <p:spPr>
          <a:xfrm>
            <a:off x="1918531" y="2393415"/>
            <a:ext cx="504469" cy="246221"/>
          </a:xfrm>
          <a:prstGeom prst="rect">
            <a:avLst/>
          </a:prstGeom>
          <a:noFill/>
        </p:spPr>
        <p:txBody>
          <a:bodyPr wrap="square" rtlCol="0">
            <a:spAutoFit/>
          </a:bodyPr>
          <a:lstStyle/>
          <a:p>
            <a:pPr algn="ctr"/>
            <a:r>
              <a:rPr lang="en-US" altLang="zh-CN" sz="1000" b="1" dirty="0">
                <a:solidFill>
                  <a:srgbClr val="293D53"/>
                </a:solidFill>
              </a:rPr>
              <a:t>2013</a:t>
            </a:r>
            <a:endParaRPr lang="zh-CN" altLang="en-US" sz="1000" b="1" dirty="0">
              <a:solidFill>
                <a:srgbClr val="293D53"/>
              </a:solidFill>
            </a:endParaRPr>
          </a:p>
        </p:txBody>
      </p:sp>
      <p:cxnSp>
        <p:nvCxnSpPr>
          <p:cNvPr id="23" name="直接连接符 22"/>
          <p:cNvCxnSpPr/>
          <p:nvPr/>
        </p:nvCxnSpPr>
        <p:spPr>
          <a:xfrm flipV="1">
            <a:off x="867075" y="2767786"/>
            <a:ext cx="0" cy="3929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161689" y="1870228"/>
            <a:ext cx="0" cy="3929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621401" y="3078783"/>
            <a:ext cx="2538854" cy="553998"/>
          </a:xfrm>
          <a:prstGeom prst="rect">
            <a:avLst/>
          </a:prstGeom>
          <a:noFill/>
        </p:spPr>
        <p:txBody>
          <a:bodyPr wrap="square" rtlCol="0">
            <a:spAutoFit/>
          </a:bodyPr>
          <a:lstStyle>
            <a:defPPr>
              <a:defRPr lang="zh-CN"/>
            </a:defPPr>
            <a:lvl1pPr>
              <a:defRPr sz="1400" b="1">
                <a:solidFill>
                  <a:srgbClr val="2E4860"/>
                </a:solidFill>
              </a:defRPr>
            </a:lvl1pPr>
          </a:lstStyle>
          <a:p>
            <a:r>
              <a:rPr lang="en-US" altLang="zh-CN" sz="1000" b="0" dirty="0">
                <a:solidFill>
                  <a:schemeClr val="tx1"/>
                </a:solidFill>
              </a:rPr>
              <a:t>Authentication Using Pulse-Response Biometrics</a:t>
            </a:r>
            <a:endParaRPr lang="zh-CN" altLang="en-US" sz="1000" b="0" dirty="0">
              <a:solidFill>
                <a:schemeClr val="tx1"/>
              </a:solidFill>
            </a:endParaRPr>
          </a:p>
          <a:p>
            <a:r>
              <a:rPr lang="en-US" altLang="zh-CN" sz="1000" i="1" dirty="0"/>
              <a:t>NDSS’14</a:t>
            </a:r>
          </a:p>
        </p:txBody>
      </p:sp>
      <p:sp>
        <p:nvSpPr>
          <p:cNvPr id="29" name="椭圆 28"/>
          <p:cNvSpPr/>
          <p:nvPr/>
        </p:nvSpPr>
        <p:spPr>
          <a:xfrm>
            <a:off x="3169013" y="2285048"/>
            <a:ext cx="465681" cy="465681"/>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 name="TextBox 29"/>
          <p:cNvSpPr txBox="1"/>
          <p:nvPr/>
        </p:nvSpPr>
        <p:spPr>
          <a:xfrm>
            <a:off x="3166076" y="2395728"/>
            <a:ext cx="491613" cy="246221"/>
          </a:xfrm>
          <a:prstGeom prst="rect">
            <a:avLst/>
          </a:prstGeom>
          <a:noFill/>
        </p:spPr>
        <p:txBody>
          <a:bodyPr wrap="square" rtlCol="0">
            <a:spAutoFit/>
          </a:bodyPr>
          <a:lstStyle/>
          <a:p>
            <a:pPr algn="ctr"/>
            <a:r>
              <a:rPr lang="en-US" altLang="zh-CN" sz="1000" b="1" dirty="0">
                <a:solidFill>
                  <a:srgbClr val="293D53"/>
                </a:solidFill>
              </a:rPr>
              <a:t>2014</a:t>
            </a:r>
            <a:endParaRPr lang="zh-CN" altLang="en-US" sz="1000" b="1" dirty="0">
              <a:solidFill>
                <a:srgbClr val="293D53"/>
              </a:solidFill>
            </a:endParaRPr>
          </a:p>
        </p:txBody>
      </p:sp>
      <p:sp>
        <p:nvSpPr>
          <p:cNvPr id="34" name="椭圆 33"/>
          <p:cNvSpPr/>
          <p:nvPr/>
        </p:nvSpPr>
        <p:spPr>
          <a:xfrm>
            <a:off x="4430310" y="2263134"/>
            <a:ext cx="465681" cy="465681"/>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TextBox 34"/>
          <p:cNvSpPr txBox="1"/>
          <p:nvPr/>
        </p:nvSpPr>
        <p:spPr>
          <a:xfrm>
            <a:off x="4409395" y="2384164"/>
            <a:ext cx="520888" cy="246221"/>
          </a:xfrm>
          <a:prstGeom prst="rect">
            <a:avLst/>
          </a:prstGeom>
          <a:noFill/>
        </p:spPr>
        <p:txBody>
          <a:bodyPr wrap="square" rtlCol="0">
            <a:spAutoFit/>
          </a:bodyPr>
          <a:lstStyle/>
          <a:p>
            <a:pPr algn="ctr"/>
            <a:r>
              <a:rPr lang="en-US" altLang="zh-CN" sz="1000" b="1" dirty="0">
                <a:solidFill>
                  <a:srgbClr val="293D53"/>
                </a:solidFill>
              </a:rPr>
              <a:t>2015</a:t>
            </a:r>
            <a:endParaRPr lang="zh-CN" altLang="en-US" sz="1000" b="1" dirty="0">
              <a:solidFill>
                <a:srgbClr val="293D53"/>
              </a:solidFill>
            </a:endParaRPr>
          </a:p>
        </p:txBody>
      </p:sp>
      <p:cxnSp>
        <p:nvCxnSpPr>
          <p:cNvPr id="36" name="直接连接符 35"/>
          <p:cNvCxnSpPr/>
          <p:nvPr/>
        </p:nvCxnSpPr>
        <p:spPr>
          <a:xfrm flipV="1">
            <a:off x="3436514" y="2755288"/>
            <a:ext cx="0" cy="3929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635878" y="1857730"/>
            <a:ext cx="0" cy="3929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5623772" y="2267883"/>
            <a:ext cx="465681" cy="465681"/>
          </a:xfrm>
          <a:prstGeom prst="ellipse">
            <a:avLst/>
          </a:prstGeom>
          <a:solidFill>
            <a:srgbClr val="EBEBEB"/>
          </a:solidFill>
          <a:ln w="48260">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TextBox 41"/>
          <p:cNvSpPr txBox="1"/>
          <p:nvPr/>
        </p:nvSpPr>
        <p:spPr>
          <a:xfrm>
            <a:off x="5623771" y="2399304"/>
            <a:ext cx="496991" cy="246221"/>
          </a:xfrm>
          <a:prstGeom prst="rect">
            <a:avLst/>
          </a:prstGeom>
          <a:noFill/>
        </p:spPr>
        <p:txBody>
          <a:bodyPr wrap="square" rtlCol="0">
            <a:spAutoFit/>
          </a:bodyPr>
          <a:lstStyle/>
          <a:p>
            <a:pPr algn="ctr"/>
            <a:r>
              <a:rPr lang="en-US" altLang="zh-CN" sz="1000" b="1" dirty="0">
                <a:solidFill>
                  <a:srgbClr val="293D53"/>
                </a:solidFill>
              </a:rPr>
              <a:t>2016</a:t>
            </a:r>
            <a:endParaRPr lang="zh-CN" altLang="en-US" sz="1000" b="1" dirty="0">
              <a:solidFill>
                <a:srgbClr val="293D53"/>
              </a:solidFill>
            </a:endParaRPr>
          </a:p>
        </p:txBody>
      </p:sp>
      <p:cxnSp>
        <p:nvCxnSpPr>
          <p:cNvPr id="43" name="直接连接符 42"/>
          <p:cNvCxnSpPr/>
          <p:nvPr/>
        </p:nvCxnSpPr>
        <p:spPr>
          <a:xfrm flipV="1">
            <a:off x="5874845" y="2754685"/>
            <a:ext cx="0" cy="3929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106" y="3097816"/>
            <a:ext cx="2128821" cy="553998"/>
          </a:xfrm>
          <a:prstGeom prst="rect">
            <a:avLst/>
          </a:prstGeom>
          <a:noFill/>
        </p:spPr>
        <p:txBody>
          <a:bodyPr wrap="square" rtlCol="0">
            <a:spAutoFit/>
          </a:bodyPr>
          <a:lstStyle/>
          <a:p>
            <a:r>
              <a:rPr lang="en-US" altLang="zh-CN" sz="1000" dirty="0" err="1"/>
              <a:t>ProxiMate</a:t>
            </a:r>
            <a:r>
              <a:rPr lang="en-US" altLang="zh-CN" sz="1000" dirty="0"/>
              <a:t>: proximity-based secure pairing using ambient wireless signals</a:t>
            </a:r>
            <a:endParaRPr lang="zh-CN" altLang="en-US" sz="1000" b="1" dirty="0">
              <a:solidFill>
                <a:srgbClr val="2E4860"/>
              </a:solidFill>
            </a:endParaRPr>
          </a:p>
          <a:p>
            <a:r>
              <a:rPr lang="en-US" altLang="zh-CN" sz="1000" b="1" i="1" dirty="0">
                <a:solidFill>
                  <a:srgbClr val="2E4860"/>
                </a:solidFill>
              </a:rPr>
              <a:t>MobiSys'11</a:t>
            </a:r>
            <a:endParaRPr lang="zh-CN" altLang="en-US" sz="1000" b="1" i="1" dirty="0">
              <a:solidFill>
                <a:srgbClr val="2E4860"/>
              </a:solidFill>
            </a:endParaRPr>
          </a:p>
        </p:txBody>
      </p:sp>
      <p:sp>
        <p:nvSpPr>
          <p:cNvPr id="44" name="TextBox 26"/>
          <p:cNvSpPr txBox="1"/>
          <p:nvPr/>
        </p:nvSpPr>
        <p:spPr>
          <a:xfrm>
            <a:off x="2607786" y="3657377"/>
            <a:ext cx="2028092" cy="553998"/>
          </a:xfrm>
          <a:prstGeom prst="rect">
            <a:avLst/>
          </a:prstGeom>
          <a:noFill/>
        </p:spPr>
        <p:txBody>
          <a:bodyPr wrap="square" rtlCol="0">
            <a:spAutoFit/>
          </a:bodyPr>
          <a:lstStyle>
            <a:defPPr>
              <a:defRPr lang="zh-CN"/>
            </a:defPPr>
            <a:lvl1pPr>
              <a:defRPr sz="1400" b="1">
                <a:solidFill>
                  <a:srgbClr val="2E4860"/>
                </a:solidFill>
              </a:defRPr>
            </a:lvl1pPr>
          </a:lstStyle>
          <a:p>
            <a:r>
              <a:rPr lang="en-US" altLang="zh-CN" sz="1000" b="0" kern="1600" dirty="0">
                <a:solidFill>
                  <a:schemeClr val="tx1"/>
                </a:solidFill>
              </a:rPr>
              <a:t>Commitment-based device pairing with synchronized drawing</a:t>
            </a:r>
            <a:endParaRPr lang="zh-CN" altLang="en-US" sz="1000" b="0" kern="1600" dirty="0">
              <a:solidFill>
                <a:schemeClr val="tx1"/>
              </a:solidFill>
            </a:endParaRPr>
          </a:p>
          <a:p>
            <a:r>
              <a:rPr lang="en-US" altLang="zh-CN" sz="1000" i="1" kern="1600" dirty="0"/>
              <a:t>PerCom’14</a:t>
            </a:r>
            <a:endParaRPr lang="en-US" altLang="zh-CN" sz="1000" i="1" dirty="0"/>
          </a:p>
        </p:txBody>
      </p:sp>
      <p:sp>
        <p:nvSpPr>
          <p:cNvPr id="46" name="TextBox 7"/>
          <p:cNvSpPr txBox="1"/>
          <p:nvPr/>
        </p:nvSpPr>
        <p:spPr>
          <a:xfrm>
            <a:off x="3853615" y="1495670"/>
            <a:ext cx="2534684" cy="553998"/>
          </a:xfrm>
          <a:prstGeom prst="rect">
            <a:avLst/>
          </a:prstGeom>
          <a:noFill/>
        </p:spPr>
        <p:txBody>
          <a:bodyPr wrap="square" rtlCol="0">
            <a:spAutoFit/>
          </a:bodyPr>
          <a:lstStyle>
            <a:defPPr>
              <a:defRPr lang="zh-CN"/>
            </a:defPPr>
            <a:lvl1pPr>
              <a:defRPr sz="1400" b="1">
                <a:solidFill>
                  <a:srgbClr val="2E4860"/>
                </a:solidFill>
              </a:defRPr>
            </a:lvl1pPr>
          </a:lstStyle>
          <a:p>
            <a:r>
              <a:rPr lang="en-US" altLang="zh-CN" sz="1000" b="0" dirty="0">
                <a:solidFill>
                  <a:schemeClr val="tx1"/>
                </a:solidFill>
              </a:rPr>
              <a:t>Checksum Gestures: Continuous Gestures as an Out-of-Band Channel for Secure Pairing</a:t>
            </a:r>
            <a:endParaRPr lang="zh-CN" altLang="en-US" sz="1000" b="0" dirty="0">
              <a:solidFill>
                <a:schemeClr val="tx1"/>
              </a:solidFill>
            </a:endParaRPr>
          </a:p>
          <a:p>
            <a:r>
              <a:rPr lang="en-US" altLang="zh-CN" sz="1000" i="1" dirty="0"/>
              <a:t>UbiComp'15</a:t>
            </a:r>
          </a:p>
        </p:txBody>
      </p:sp>
      <p:sp>
        <p:nvSpPr>
          <p:cNvPr id="47" name="TextBox 7"/>
          <p:cNvSpPr txBox="1"/>
          <p:nvPr/>
        </p:nvSpPr>
        <p:spPr>
          <a:xfrm>
            <a:off x="4930284" y="3269630"/>
            <a:ext cx="1927718" cy="707886"/>
          </a:xfrm>
          <a:prstGeom prst="rect">
            <a:avLst/>
          </a:prstGeom>
          <a:noFill/>
        </p:spPr>
        <p:txBody>
          <a:bodyPr wrap="square" rtlCol="0">
            <a:spAutoFit/>
          </a:bodyPr>
          <a:lstStyle>
            <a:defPPr>
              <a:defRPr lang="zh-CN"/>
            </a:defPPr>
            <a:lvl1pPr>
              <a:defRPr sz="1400" b="1">
                <a:solidFill>
                  <a:srgbClr val="2E4860"/>
                </a:solidFill>
              </a:defRPr>
            </a:lvl1pPr>
          </a:lstStyle>
          <a:p>
            <a:r>
              <a:rPr lang="en-US" altLang="zh-CN" sz="1000" b="0" dirty="0" err="1">
                <a:solidFill>
                  <a:schemeClr val="tx1"/>
                </a:solidFill>
              </a:rPr>
              <a:t>PhotoProof</a:t>
            </a:r>
            <a:r>
              <a:rPr lang="en-US" altLang="zh-CN" sz="1000" b="0" dirty="0">
                <a:solidFill>
                  <a:schemeClr val="tx1"/>
                </a:solidFill>
              </a:rPr>
              <a:t>: Cryptographic Image Authentication for Any Set of Permissible Transformations</a:t>
            </a:r>
            <a:endParaRPr lang="zh-CN" altLang="en-US" sz="1000" b="0" dirty="0">
              <a:solidFill>
                <a:schemeClr val="tx1"/>
              </a:solidFill>
            </a:endParaRPr>
          </a:p>
          <a:p>
            <a:r>
              <a:rPr lang="en-US" altLang="zh-CN" sz="1000" i="1" dirty="0"/>
              <a:t>S&amp;P'16</a:t>
            </a:r>
          </a:p>
        </p:txBody>
      </p:sp>
      <p:sp>
        <p:nvSpPr>
          <p:cNvPr id="38" name="TextBox 26"/>
          <p:cNvSpPr txBox="1"/>
          <p:nvPr/>
        </p:nvSpPr>
        <p:spPr>
          <a:xfrm>
            <a:off x="1450195" y="873397"/>
            <a:ext cx="1869009" cy="553998"/>
          </a:xfrm>
          <a:prstGeom prst="rect">
            <a:avLst/>
          </a:prstGeom>
          <a:noFill/>
        </p:spPr>
        <p:txBody>
          <a:bodyPr wrap="square" rtlCol="0">
            <a:spAutoFit/>
          </a:bodyPr>
          <a:lstStyle/>
          <a:p>
            <a:r>
              <a:rPr lang="en-US" altLang="zh-CN" sz="1000" dirty="0" err="1"/>
              <a:t>KinWrite</a:t>
            </a:r>
            <a:r>
              <a:rPr lang="en-US" altLang="zh-CN" sz="1000" dirty="0"/>
              <a:t>: Handwriting-Based Authentication Using Kinect</a:t>
            </a:r>
            <a:r>
              <a:rPr lang="zh-CN" altLang="en-US" sz="1000" dirty="0"/>
              <a:t> </a:t>
            </a:r>
          </a:p>
          <a:p>
            <a:r>
              <a:rPr lang="en-US" altLang="zh-CN" sz="1000" b="1" i="1" dirty="0">
                <a:solidFill>
                  <a:srgbClr val="2E4860"/>
                </a:solidFill>
              </a:rPr>
              <a:t>NDSS’13</a:t>
            </a:r>
            <a:endParaRPr lang="zh-CN" altLang="en-US" sz="1000" b="1" i="1" dirty="0">
              <a:solidFill>
                <a:srgbClr val="2E4860"/>
              </a:solidFill>
            </a:endParaRPr>
          </a:p>
        </p:txBody>
      </p:sp>
      <p:sp>
        <p:nvSpPr>
          <p:cNvPr id="45" name="TextBox 26"/>
          <p:cNvSpPr txBox="1"/>
          <p:nvPr/>
        </p:nvSpPr>
        <p:spPr>
          <a:xfrm>
            <a:off x="1434174" y="1441714"/>
            <a:ext cx="2226529" cy="553998"/>
          </a:xfrm>
          <a:prstGeom prst="rect">
            <a:avLst/>
          </a:prstGeom>
          <a:noFill/>
        </p:spPr>
        <p:txBody>
          <a:bodyPr wrap="square" rtlCol="0">
            <a:spAutoFit/>
          </a:bodyPr>
          <a:lstStyle/>
          <a:p>
            <a:r>
              <a:rPr lang="en-US" altLang="zh-CN" sz="1000" dirty="0"/>
              <a:t>Heart-to-Heart (H2H): Authentication for Implanted Medical Devices</a:t>
            </a:r>
            <a:endParaRPr lang="zh-CN" altLang="en-US" sz="1000" dirty="0"/>
          </a:p>
          <a:p>
            <a:r>
              <a:rPr lang="en-US" altLang="zh-CN" sz="1000" b="1" i="1" dirty="0">
                <a:solidFill>
                  <a:srgbClr val="2E4860"/>
                </a:solidFill>
              </a:rPr>
              <a:t>CCS’13</a:t>
            </a:r>
            <a:endParaRPr lang="zh-CN" altLang="en-US" sz="1000" b="1" i="1" dirty="0">
              <a:solidFill>
                <a:srgbClr val="2E4860"/>
              </a:solidFill>
            </a:endParaRPr>
          </a:p>
        </p:txBody>
      </p:sp>
      <p:sp>
        <p:nvSpPr>
          <p:cNvPr id="48" name="TextBox 7"/>
          <p:cNvSpPr txBox="1"/>
          <p:nvPr/>
        </p:nvSpPr>
        <p:spPr>
          <a:xfrm>
            <a:off x="3872243" y="877345"/>
            <a:ext cx="1666223" cy="553998"/>
          </a:xfrm>
          <a:prstGeom prst="rect">
            <a:avLst/>
          </a:prstGeom>
          <a:noFill/>
        </p:spPr>
        <p:txBody>
          <a:bodyPr wrap="square" rtlCol="0">
            <a:spAutoFit/>
          </a:bodyPr>
          <a:lstStyle>
            <a:defPPr>
              <a:defRPr lang="zh-CN"/>
            </a:defPPr>
            <a:lvl1pPr>
              <a:defRPr sz="1400" b="1">
                <a:solidFill>
                  <a:srgbClr val="2E4860"/>
                </a:solidFill>
              </a:defRPr>
            </a:lvl1pPr>
          </a:lstStyle>
          <a:p>
            <a:r>
              <a:rPr lang="en-US" altLang="zh-CN" sz="1000" b="0" dirty="0">
                <a:solidFill>
                  <a:schemeClr val="tx1"/>
                </a:solidFill>
              </a:rPr>
              <a:t>Authenticating Privately over Public Wi-Fi Hotspots</a:t>
            </a:r>
            <a:endParaRPr lang="zh-CN" altLang="en-US" sz="1000" b="0" dirty="0">
              <a:solidFill>
                <a:schemeClr val="tx1"/>
              </a:solidFill>
            </a:endParaRPr>
          </a:p>
          <a:p>
            <a:r>
              <a:rPr lang="en-US" altLang="zh-CN" sz="1000" i="1" dirty="0"/>
              <a:t>CCS’15</a:t>
            </a:r>
          </a:p>
        </p:txBody>
      </p:sp>
      <p:cxnSp>
        <p:nvCxnSpPr>
          <p:cNvPr id="51" name="直接连接符 9"/>
          <p:cNvCxnSpPr/>
          <p:nvPr/>
        </p:nvCxnSpPr>
        <p:spPr>
          <a:xfrm>
            <a:off x="2599874" y="3613946"/>
            <a:ext cx="174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9"/>
          <p:cNvCxnSpPr/>
          <p:nvPr/>
        </p:nvCxnSpPr>
        <p:spPr>
          <a:xfrm>
            <a:off x="1498364" y="1411946"/>
            <a:ext cx="174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9"/>
          <p:cNvCxnSpPr/>
          <p:nvPr/>
        </p:nvCxnSpPr>
        <p:spPr>
          <a:xfrm>
            <a:off x="3903416" y="1411946"/>
            <a:ext cx="1748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786" y="326870"/>
            <a:ext cx="1578658"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TextBox 6"/>
          <p:cNvSpPr txBox="1"/>
          <p:nvPr/>
        </p:nvSpPr>
        <p:spPr>
          <a:xfrm>
            <a:off x="7603" y="356975"/>
            <a:ext cx="1796423" cy="338554"/>
          </a:xfrm>
          <a:prstGeom prst="rect">
            <a:avLst/>
          </a:prstGeom>
          <a:noFill/>
        </p:spPr>
        <p:txBody>
          <a:bodyPr wrap="square" rtlCol="0">
            <a:spAutoFit/>
          </a:bodyPr>
          <a:lstStyle/>
          <a:p>
            <a:r>
              <a:rPr lang="en-US" altLang="zh-CN" sz="1600" spc="-8" dirty="0" smtClean="0">
                <a:solidFill>
                  <a:schemeClr val="bg1"/>
                </a:solidFill>
                <a:latin typeface="Arial" panose="020B0604020202020204" pitchFamily="34" charset="0"/>
                <a:cs typeface="Arial" panose="020B0604020202020204" pitchFamily="34" charset="0"/>
              </a:rPr>
              <a:t>State-of-the-art</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50"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54" name="矩形 53"/>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04</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973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298" y="540327"/>
            <a:ext cx="4807329" cy="3558241"/>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TextBox 2"/>
          <p:cNvSpPr txBox="1"/>
          <p:nvPr/>
        </p:nvSpPr>
        <p:spPr>
          <a:xfrm>
            <a:off x="700434" y="1115235"/>
            <a:ext cx="3881643" cy="2063835"/>
          </a:xfrm>
          <a:prstGeom prst="rect">
            <a:avLst/>
          </a:prstGeom>
          <a:noFill/>
        </p:spPr>
        <p:txBody>
          <a:bodyPr wrap="square" rtlCol="0">
            <a:spAutoFit/>
          </a:bodyPr>
          <a:lstStyle/>
          <a:p>
            <a:pPr marL="342900" indent="-342900">
              <a:spcBef>
                <a:spcPts val="450"/>
              </a:spcBef>
              <a:spcAft>
                <a:spcPts val="450"/>
              </a:spcAft>
              <a:buFont typeface="Arial" panose="020B0604020202020204" pitchFamily="34" charset="0"/>
              <a:buChar char="•"/>
            </a:pPr>
            <a:r>
              <a:rPr lang="en-US" altLang="zh-CN" dirty="0"/>
              <a:t>Use </a:t>
            </a:r>
            <a:r>
              <a:rPr lang="en-US" altLang="zh-CN" dirty="0" smtClean="0"/>
              <a:t>Wi-Fi to</a:t>
            </a:r>
            <a:r>
              <a:rPr lang="zh-CN" altLang="en-US" dirty="0" smtClean="0"/>
              <a:t> </a:t>
            </a:r>
            <a:r>
              <a:rPr lang="en-US" altLang="zh-CN" dirty="0"/>
              <a:t>share</a:t>
            </a:r>
            <a:r>
              <a:rPr lang="zh-CN" altLang="en-US" dirty="0"/>
              <a:t> </a:t>
            </a:r>
            <a:r>
              <a:rPr lang="en-US" altLang="zh-CN" dirty="0"/>
              <a:t>information</a:t>
            </a:r>
            <a:r>
              <a:rPr lang="zh-CN" altLang="en-US" dirty="0"/>
              <a:t> </a:t>
            </a:r>
            <a:r>
              <a:rPr lang="en-US" altLang="zh-CN" dirty="0"/>
              <a:t>among</a:t>
            </a:r>
            <a:r>
              <a:rPr lang="zh-CN" altLang="en-US" dirty="0"/>
              <a:t> </a:t>
            </a:r>
            <a:r>
              <a:rPr lang="en-US" altLang="zh-CN" dirty="0"/>
              <a:t>users</a:t>
            </a:r>
            <a:r>
              <a:rPr lang="zh-CN" altLang="en-US" dirty="0"/>
              <a:t> </a:t>
            </a:r>
            <a:r>
              <a:rPr lang="en-US" altLang="zh-CN" dirty="0"/>
              <a:t>nearby</a:t>
            </a:r>
          </a:p>
          <a:p>
            <a:pPr marL="342900" indent="-342900">
              <a:spcBef>
                <a:spcPts val="450"/>
              </a:spcBef>
              <a:spcAft>
                <a:spcPts val="450"/>
              </a:spcAft>
              <a:buFont typeface="Arial" panose="020B0604020202020204" pitchFamily="34" charset="0"/>
              <a:buChar char="•"/>
            </a:pPr>
            <a:r>
              <a:rPr lang="en-US" altLang="zh-CN" dirty="0"/>
              <a:t>Without human intervention</a:t>
            </a:r>
          </a:p>
          <a:p>
            <a:pPr marL="342900" indent="-342900">
              <a:spcBef>
                <a:spcPts val="450"/>
              </a:spcBef>
              <a:spcAft>
                <a:spcPts val="450"/>
              </a:spcAft>
              <a:buFont typeface="Arial" panose="020B0604020202020204" pitchFamily="34" charset="0"/>
              <a:buChar char="•"/>
            </a:pPr>
            <a:r>
              <a:rPr lang="en-US" altLang="zh-CN" dirty="0"/>
              <a:t>Good performance in safety and efficiency </a:t>
            </a:r>
          </a:p>
          <a:p>
            <a:pPr>
              <a:lnSpc>
                <a:spcPct val="96000"/>
              </a:lnSpc>
            </a:pPr>
            <a:endParaRPr lang="zh-CN" altLang="en-US" b="1" spc="-30" dirty="0">
              <a:solidFill>
                <a:srgbClr val="232323"/>
              </a:solidFill>
              <a:latin typeface="Arial" panose="020B0604020202020204" pitchFamily="34" charset="0"/>
              <a:cs typeface="Arial" panose="020B0604020202020204" pitchFamily="34" charset="0"/>
            </a:endParaRPr>
          </a:p>
        </p:txBody>
      </p:sp>
      <p:cxnSp>
        <p:nvCxnSpPr>
          <p:cNvPr id="6" name="直接连接符 5"/>
          <p:cNvCxnSpPr/>
          <p:nvPr/>
        </p:nvCxnSpPr>
        <p:spPr>
          <a:xfrm>
            <a:off x="857249" y="3298603"/>
            <a:ext cx="3174424" cy="0"/>
          </a:xfrm>
          <a:prstGeom prst="line">
            <a:avLst/>
          </a:prstGeom>
          <a:ln w="9525">
            <a:solidFill>
              <a:srgbClr val="1A1401"/>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7248" y="3535176"/>
            <a:ext cx="1678133" cy="338554"/>
          </a:xfrm>
          <a:prstGeom prst="rect">
            <a:avLst/>
          </a:prstGeom>
          <a:noFill/>
        </p:spPr>
        <p:txBody>
          <a:bodyPr wrap="square" rtlCol="0">
            <a:spAutoFit/>
          </a:bodyPr>
          <a:lstStyle/>
          <a:p>
            <a:r>
              <a:rPr lang="en-US" altLang="zh-CN" sz="1600" b="1" dirty="0">
                <a:solidFill>
                  <a:srgbClr val="345550"/>
                </a:solidFill>
                <a:latin typeface="Arial" panose="020B0604020202020204" pitchFamily="34" charset="0"/>
                <a:cs typeface="Arial" panose="020B0604020202020204" pitchFamily="34" charset="0"/>
              </a:rPr>
              <a:t>/ Our </a:t>
            </a:r>
            <a:r>
              <a:rPr lang="en-US" altLang="zh-CN" sz="1600" b="1" dirty="0" smtClean="0">
                <a:solidFill>
                  <a:srgbClr val="345550"/>
                </a:solidFill>
                <a:latin typeface="Arial" panose="020B0604020202020204" pitchFamily="34" charset="0"/>
                <a:cs typeface="Arial" panose="020B0604020202020204" pitchFamily="34" charset="0"/>
              </a:rPr>
              <a:t>Goals</a:t>
            </a:r>
            <a:endParaRPr lang="zh-CN" altLang="en-US" sz="1600" b="1" dirty="0">
              <a:solidFill>
                <a:srgbClr val="345550"/>
              </a:solidFill>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029" y="2054586"/>
            <a:ext cx="1815831" cy="1819144"/>
          </a:xfrm>
          <a:prstGeom prst="rect">
            <a:avLst/>
          </a:prstGeom>
        </p:spPr>
      </p:pic>
      <p:sp>
        <p:nvSpPr>
          <p:cNvPr id="10"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12" name="矩形 11"/>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05</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455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3543448" y="1566399"/>
            <a:ext cx="3270202" cy="23814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700"/>
          </a:p>
        </p:txBody>
      </p:sp>
      <p:cxnSp>
        <p:nvCxnSpPr>
          <p:cNvPr id="40" name="直接连接符 39"/>
          <p:cNvCxnSpPr/>
          <p:nvPr/>
        </p:nvCxnSpPr>
        <p:spPr>
          <a:xfrm>
            <a:off x="3738198" y="2329731"/>
            <a:ext cx="238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16"/>
          <p:cNvSpPr txBox="1"/>
          <p:nvPr/>
        </p:nvSpPr>
        <p:spPr>
          <a:xfrm>
            <a:off x="3529906" y="2524598"/>
            <a:ext cx="2870897" cy="1318310"/>
          </a:xfrm>
          <a:prstGeom prst="rect">
            <a:avLst/>
          </a:prstGeom>
          <a:noFill/>
        </p:spPr>
        <p:txBody>
          <a:bodyPr wrap="square" rtlCol="0">
            <a:spAutoFit/>
          </a:bodyPr>
          <a:lstStyle/>
          <a:p>
            <a:pPr marL="214313" indent="-214313">
              <a:spcBef>
                <a:spcPts val="450"/>
              </a:spcBef>
              <a:spcAft>
                <a:spcPts val="450"/>
              </a:spcAft>
              <a:buFont typeface="Arial" panose="020B0604020202020204" pitchFamily="34" charset="0"/>
              <a:buChar char="•"/>
            </a:pPr>
            <a:r>
              <a:rPr lang="en-US" altLang="zh-CN" sz="1050" spc="-8" dirty="0">
                <a:solidFill>
                  <a:srgbClr val="383838"/>
                </a:solidFill>
              </a:rPr>
              <a:t>Use this source to generate a secret key at </a:t>
            </a:r>
            <a:r>
              <a:rPr lang="en-US" altLang="zh-CN" sz="1050" spc="-8" dirty="0" smtClean="0">
                <a:solidFill>
                  <a:srgbClr val="383838"/>
                </a:solidFill>
              </a:rPr>
              <a:t>Alice, Bob and Calvin</a:t>
            </a:r>
            <a:endParaRPr lang="en-US" altLang="zh-CN" sz="1050" spc="-8" dirty="0">
              <a:solidFill>
                <a:srgbClr val="383838"/>
              </a:solidFill>
            </a:endParaRPr>
          </a:p>
          <a:p>
            <a:pPr marL="214313" indent="-214313">
              <a:spcBef>
                <a:spcPts val="450"/>
              </a:spcBef>
              <a:spcAft>
                <a:spcPts val="450"/>
              </a:spcAft>
              <a:buFont typeface="Arial" panose="020B0604020202020204" pitchFamily="34" charset="0"/>
              <a:buChar char="•"/>
            </a:pPr>
            <a:r>
              <a:rPr lang="en-US" altLang="zh-CN" sz="1050" spc="-8" dirty="0">
                <a:solidFill>
                  <a:srgbClr val="383838"/>
                </a:solidFill>
              </a:rPr>
              <a:t>If </a:t>
            </a:r>
            <a:r>
              <a:rPr lang="en-US" altLang="zh-CN" sz="1050" i="1" spc="-8" dirty="0" err="1">
                <a:solidFill>
                  <a:srgbClr val="383838"/>
                </a:solidFill>
              </a:rPr>
              <a:t>K</a:t>
            </a:r>
            <a:r>
              <a:rPr lang="en-US" altLang="zh-CN" sz="1050" i="1" spc="-8" baseline="-25000" dirty="0" err="1">
                <a:solidFill>
                  <a:srgbClr val="383838"/>
                </a:solidFill>
              </a:rPr>
              <a:t>Alice</a:t>
            </a:r>
            <a:r>
              <a:rPr lang="en-US" altLang="zh-CN" sz="1050" spc="-8" dirty="0">
                <a:solidFill>
                  <a:srgbClr val="383838"/>
                </a:solidFill>
              </a:rPr>
              <a:t> </a:t>
            </a:r>
            <a:r>
              <a:rPr lang="en-US" altLang="zh-CN" sz="1050" spc="-8" dirty="0" smtClean="0">
                <a:solidFill>
                  <a:srgbClr val="383838"/>
                </a:solidFill>
              </a:rPr>
              <a:t>= </a:t>
            </a:r>
            <a:r>
              <a:rPr lang="en-US" altLang="zh-CN" sz="1050" i="1" spc="-8" dirty="0" err="1">
                <a:solidFill>
                  <a:srgbClr val="383838"/>
                </a:solidFill>
              </a:rPr>
              <a:t>K</a:t>
            </a:r>
            <a:r>
              <a:rPr lang="en-US" altLang="zh-CN" sz="1050" i="1" spc="-8" baseline="-25000" dirty="0" err="1">
                <a:solidFill>
                  <a:srgbClr val="383838"/>
                </a:solidFill>
              </a:rPr>
              <a:t>Bob</a:t>
            </a:r>
            <a:r>
              <a:rPr lang="en-US" altLang="zh-CN" sz="1050" i="1" spc="-8" baseline="-25000" dirty="0">
                <a:solidFill>
                  <a:srgbClr val="383838"/>
                </a:solidFill>
              </a:rPr>
              <a:t> </a:t>
            </a:r>
            <a:r>
              <a:rPr lang="en-US" altLang="zh-CN" sz="1050" spc="-8" dirty="0" smtClean="0">
                <a:solidFill>
                  <a:srgbClr val="383838"/>
                </a:solidFill>
              </a:rPr>
              <a:t>= </a:t>
            </a:r>
            <a:r>
              <a:rPr lang="en-US" altLang="zh-CN" sz="1050" i="1" spc="-8" dirty="0" err="1" smtClean="0">
                <a:solidFill>
                  <a:srgbClr val="383838"/>
                </a:solidFill>
              </a:rPr>
              <a:t>K</a:t>
            </a:r>
            <a:r>
              <a:rPr lang="en-US" altLang="zh-CN" sz="1050" i="1" spc="-8" baseline="-25000" dirty="0" err="1" smtClean="0">
                <a:solidFill>
                  <a:srgbClr val="383838"/>
                </a:solidFill>
              </a:rPr>
              <a:t>Calvin</a:t>
            </a:r>
            <a:r>
              <a:rPr lang="en-US" altLang="zh-CN" sz="1050" spc="-8" dirty="0" smtClean="0">
                <a:solidFill>
                  <a:srgbClr val="383838"/>
                </a:solidFill>
              </a:rPr>
              <a:t>, </a:t>
            </a:r>
            <a:r>
              <a:rPr lang="en-US" altLang="zh-CN" sz="1050" spc="-8" dirty="0">
                <a:solidFill>
                  <a:srgbClr val="383838"/>
                </a:solidFill>
              </a:rPr>
              <a:t>then </a:t>
            </a:r>
            <a:r>
              <a:rPr lang="en-US" altLang="zh-CN" sz="1050" spc="-8" dirty="0" smtClean="0">
                <a:solidFill>
                  <a:srgbClr val="383838"/>
                </a:solidFill>
              </a:rPr>
              <a:t>Alice, Bob </a:t>
            </a:r>
            <a:r>
              <a:rPr lang="en-US" altLang="zh-CN" sz="1050" spc="-8" dirty="0">
                <a:solidFill>
                  <a:srgbClr val="383838"/>
                </a:solidFill>
              </a:rPr>
              <a:t>&amp; </a:t>
            </a:r>
            <a:r>
              <a:rPr lang="en-US" altLang="zh-CN" sz="1050" spc="-8" dirty="0" smtClean="0">
                <a:solidFill>
                  <a:srgbClr val="383838"/>
                </a:solidFill>
              </a:rPr>
              <a:t>Calvin </a:t>
            </a:r>
            <a:r>
              <a:rPr lang="en-US" altLang="zh-CN" sz="1050" spc="-8" dirty="0">
                <a:solidFill>
                  <a:srgbClr val="383838"/>
                </a:solidFill>
              </a:rPr>
              <a:t>know they are in proximity </a:t>
            </a:r>
          </a:p>
          <a:p>
            <a:pPr marL="214313" indent="-214313">
              <a:spcBef>
                <a:spcPts val="450"/>
              </a:spcBef>
              <a:spcAft>
                <a:spcPts val="450"/>
              </a:spcAft>
              <a:buFont typeface="Arial" panose="020B0604020202020204" pitchFamily="34" charset="0"/>
              <a:buChar char="•"/>
            </a:pPr>
            <a:r>
              <a:rPr lang="en-US" altLang="zh-CN" sz="1050" spc="-8" dirty="0">
                <a:solidFill>
                  <a:srgbClr val="383838"/>
                </a:solidFill>
              </a:rPr>
              <a:t>Use the key for encrypting all further communication</a:t>
            </a:r>
          </a:p>
        </p:txBody>
      </p:sp>
      <p:sp>
        <p:nvSpPr>
          <p:cNvPr id="50" name="TextBox 13"/>
          <p:cNvSpPr txBox="1"/>
          <p:nvPr/>
        </p:nvSpPr>
        <p:spPr>
          <a:xfrm>
            <a:off x="3640186" y="1571892"/>
            <a:ext cx="2945606" cy="646331"/>
          </a:xfrm>
          <a:prstGeom prst="rect">
            <a:avLst/>
          </a:prstGeom>
          <a:noFill/>
        </p:spPr>
        <p:txBody>
          <a:bodyPr wrap="square" rtlCol="0">
            <a:spAutoFit/>
          </a:bodyPr>
          <a:lstStyle/>
          <a:p>
            <a:r>
              <a:rPr lang="en-US" altLang="zh-CN" b="1" dirty="0">
                <a:solidFill>
                  <a:srgbClr val="232323"/>
                </a:solidFill>
              </a:rPr>
              <a:t>Use a public </a:t>
            </a:r>
            <a:r>
              <a:rPr lang="en-US" altLang="zh-CN" b="1" dirty="0" smtClean="0">
                <a:solidFill>
                  <a:srgbClr val="232323"/>
                </a:solidFill>
              </a:rPr>
              <a:t>Wi-Fi </a:t>
            </a:r>
            <a:r>
              <a:rPr lang="en-US" altLang="zh-CN" b="1" dirty="0">
                <a:solidFill>
                  <a:srgbClr val="232323"/>
                </a:solidFill>
              </a:rPr>
              <a:t>source for secure pairing</a:t>
            </a:r>
          </a:p>
        </p:txBody>
      </p:sp>
      <p:sp>
        <p:nvSpPr>
          <p:cNvPr id="54" name="文本框 10"/>
          <p:cNvSpPr txBox="1"/>
          <p:nvPr/>
        </p:nvSpPr>
        <p:spPr>
          <a:xfrm>
            <a:off x="2664499" y="1121171"/>
            <a:ext cx="684803"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t>Eve</a:t>
            </a:r>
            <a:endParaRPr lang="zh-CN" altLang="en-US" sz="1000" dirty="0"/>
          </a:p>
        </p:txBody>
      </p:sp>
      <p:sp>
        <p:nvSpPr>
          <p:cNvPr id="56" name="文本框 55"/>
          <p:cNvSpPr txBox="1"/>
          <p:nvPr/>
        </p:nvSpPr>
        <p:spPr>
          <a:xfrm>
            <a:off x="1395945" y="2976249"/>
            <a:ext cx="470758" cy="246221"/>
          </a:xfrm>
          <a:prstGeom prst="rect">
            <a:avLst/>
          </a:prstGeom>
          <a:noFill/>
        </p:spPr>
        <p:txBody>
          <a:bodyPr wrap="square" rtlCol="0">
            <a:spAutoFit/>
          </a:bodyPr>
          <a:lstStyle/>
          <a:p>
            <a:r>
              <a:rPr lang="en-US" altLang="zh-CN" sz="1000" dirty="0" smtClean="0"/>
              <a:t>Alice</a:t>
            </a:r>
            <a:endParaRPr lang="zh-CN" altLang="en-US" sz="1000" dirty="0"/>
          </a:p>
        </p:txBody>
      </p:sp>
      <p:sp>
        <p:nvSpPr>
          <p:cNvPr id="57" name="文本框 56"/>
          <p:cNvSpPr txBox="1"/>
          <p:nvPr/>
        </p:nvSpPr>
        <p:spPr>
          <a:xfrm>
            <a:off x="2015400" y="3096557"/>
            <a:ext cx="470758" cy="246221"/>
          </a:xfrm>
          <a:prstGeom prst="rect">
            <a:avLst/>
          </a:prstGeom>
          <a:noFill/>
        </p:spPr>
        <p:txBody>
          <a:bodyPr wrap="square" rtlCol="0">
            <a:spAutoFit/>
          </a:bodyPr>
          <a:lstStyle/>
          <a:p>
            <a:r>
              <a:rPr lang="en-US" altLang="zh-CN" sz="1000" dirty="0" smtClean="0"/>
              <a:t>Bob</a:t>
            </a:r>
            <a:endParaRPr lang="zh-CN" altLang="en-US" sz="1000" dirty="0"/>
          </a:p>
        </p:txBody>
      </p:sp>
      <p:sp>
        <p:nvSpPr>
          <p:cNvPr id="58" name="文本框 10"/>
          <p:cNvSpPr txBox="1"/>
          <p:nvPr/>
        </p:nvSpPr>
        <p:spPr>
          <a:xfrm>
            <a:off x="1886224" y="2360381"/>
            <a:ext cx="570281"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t>Calvin</a:t>
            </a:r>
            <a:endParaRPr lang="zh-CN" altLang="en-US" sz="1000" dirty="0"/>
          </a:p>
        </p:txBody>
      </p:sp>
      <p:sp>
        <p:nvSpPr>
          <p:cNvPr id="59" name="椭圆 58"/>
          <p:cNvSpPr/>
          <p:nvPr/>
        </p:nvSpPr>
        <p:spPr>
          <a:xfrm>
            <a:off x="1366215" y="2253609"/>
            <a:ext cx="1260000" cy="12600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chemeClr val="tx1"/>
                </a:solidFill>
              </a:ln>
            </a:endParaRPr>
          </a:p>
        </p:txBody>
      </p:sp>
      <p:sp>
        <p:nvSpPr>
          <p:cNvPr id="60" name="文本框 59"/>
          <p:cNvSpPr txBox="1"/>
          <p:nvPr/>
        </p:nvSpPr>
        <p:spPr>
          <a:xfrm>
            <a:off x="1666277" y="3513609"/>
            <a:ext cx="584502" cy="261610"/>
          </a:xfrm>
          <a:prstGeom prst="rect">
            <a:avLst/>
          </a:prstGeom>
          <a:noFill/>
        </p:spPr>
        <p:txBody>
          <a:bodyPr wrap="square" rtlCol="0">
            <a:spAutoFit/>
          </a:bodyPr>
          <a:lstStyle/>
          <a:p>
            <a:r>
              <a:rPr lang="en-US" altLang="zh-CN" sz="1100" dirty="0" smtClean="0"/>
              <a:t>d&lt;</a:t>
            </a:r>
            <a:r>
              <a:rPr lang="el-GR" altLang="zh-CN" sz="1100" dirty="0" smtClean="0"/>
              <a:t>λ</a:t>
            </a:r>
            <a:r>
              <a:rPr lang="en-US" altLang="zh-CN" sz="1100" dirty="0" smtClean="0"/>
              <a:t>/2</a:t>
            </a:r>
            <a:endParaRPr lang="zh-CN" altLang="en-US" sz="1100" dirty="0"/>
          </a:p>
        </p:txBody>
      </p:sp>
      <p:sp>
        <p:nvSpPr>
          <p:cNvPr id="61" name="文本框 60"/>
          <p:cNvSpPr txBox="1"/>
          <p:nvPr/>
        </p:nvSpPr>
        <p:spPr>
          <a:xfrm rot="19006262">
            <a:off x="2294226" y="1760779"/>
            <a:ext cx="614271" cy="261610"/>
          </a:xfrm>
          <a:prstGeom prst="rect">
            <a:avLst/>
          </a:prstGeom>
          <a:noFill/>
        </p:spPr>
        <p:txBody>
          <a:bodyPr wrap="none" rtlCol="0">
            <a:spAutoFit/>
          </a:bodyPr>
          <a:lstStyle/>
          <a:p>
            <a:r>
              <a:rPr lang="en-US" altLang="zh-CN" sz="1100" dirty="0" smtClean="0"/>
              <a:t>d&gt;&gt;</a:t>
            </a:r>
            <a:r>
              <a:rPr lang="el-GR" altLang="zh-CN" sz="1100" dirty="0" smtClean="0"/>
              <a:t>λ</a:t>
            </a:r>
            <a:r>
              <a:rPr lang="en-US" altLang="zh-CN" sz="1100" dirty="0" smtClean="0"/>
              <a:t>/2</a:t>
            </a:r>
            <a:endParaRPr lang="zh-CN" altLang="en-US" sz="1100" dirty="0"/>
          </a:p>
        </p:txBody>
      </p:sp>
      <p:cxnSp>
        <p:nvCxnSpPr>
          <p:cNvPr id="62" name="直接箭头连接符 61"/>
          <p:cNvCxnSpPr/>
          <p:nvPr/>
        </p:nvCxnSpPr>
        <p:spPr>
          <a:xfrm flipV="1">
            <a:off x="2391864" y="1535995"/>
            <a:ext cx="668776" cy="797705"/>
          </a:xfrm>
          <a:prstGeom prst="straightConnector1">
            <a:avLst/>
          </a:prstGeom>
          <a:ln w="12700">
            <a:headEnd type="arrow" w="med" len="med"/>
            <a:tailEnd type="arrow" w="med" len="med"/>
          </a:ln>
        </p:spPr>
        <p:style>
          <a:lnRef idx="1">
            <a:schemeClr val="dk1"/>
          </a:lnRef>
          <a:fillRef idx="0">
            <a:schemeClr val="dk1"/>
          </a:fillRef>
          <a:effectRef idx="0">
            <a:schemeClr val="dk1"/>
          </a:effectRef>
          <a:fontRef idx="minor">
            <a:schemeClr val="tx1"/>
          </a:fontRef>
        </p:style>
      </p:cxnSp>
      <p:pic>
        <p:nvPicPr>
          <p:cNvPr id="63" name="图片 62"/>
          <p:cNvPicPr>
            <a:picLocks noChangeAspect="1"/>
          </p:cNvPicPr>
          <p:nvPr/>
        </p:nvPicPr>
        <p:blipFill>
          <a:blip r:embed="rId3"/>
          <a:stretch>
            <a:fillRect/>
          </a:stretch>
        </p:blipFill>
        <p:spPr>
          <a:xfrm rot="2340764">
            <a:off x="454975" y="1995389"/>
            <a:ext cx="1115008" cy="242635"/>
          </a:xfrm>
          <a:prstGeom prst="rect">
            <a:avLst/>
          </a:prstGeom>
        </p:spPr>
      </p:pic>
      <p:sp>
        <p:nvSpPr>
          <p:cNvPr id="65" name="文本框 64"/>
          <p:cNvSpPr txBox="1"/>
          <p:nvPr/>
        </p:nvSpPr>
        <p:spPr>
          <a:xfrm>
            <a:off x="-86987" y="2051053"/>
            <a:ext cx="903885" cy="400110"/>
          </a:xfrm>
          <a:prstGeom prst="rect">
            <a:avLst/>
          </a:prstGeom>
          <a:noFill/>
        </p:spPr>
        <p:txBody>
          <a:bodyPr wrap="square" rtlCol="0">
            <a:spAutoFit/>
          </a:bodyPr>
          <a:lstStyle/>
          <a:p>
            <a:pPr algn="ctr"/>
            <a:r>
              <a:rPr lang="en-US" altLang="zh-CN" sz="1000" dirty="0" smtClean="0"/>
              <a:t>Public Wi-Fi </a:t>
            </a:r>
            <a:r>
              <a:rPr lang="en-US" altLang="zh-CN" sz="1000" dirty="0"/>
              <a:t>S</a:t>
            </a:r>
            <a:r>
              <a:rPr lang="en-US" altLang="zh-CN" sz="1000" dirty="0" smtClean="0"/>
              <a:t>ource</a:t>
            </a:r>
            <a:endParaRPr lang="zh-CN" altLang="en-US" sz="1000" dirty="0"/>
          </a:p>
        </p:txBody>
      </p:sp>
      <p:pic>
        <p:nvPicPr>
          <p:cNvPr id="66" name="图片 65"/>
          <p:cNvPicPr>
            <a:picLocks noChangeAspect="1"/>
          </p:cNvPicPr>
          <p:nvPr/>
        </p:nvPicPr>
        <p:blipFill rotWithShape="1">
          <a:blip r:embed="rId4" cstate="print">
            <a:extLst>
              <a:ext uri="{28A0092B-C50C-407E-A947-70E740481C1C}">
                <a14:useLocalDpi xmlns:a14="http://schemas.microsoft.com/office/drawing/2010/main" val="0"/>
              </a:ext>
            </a:extLst>
          </a:blip>
          <a:srcRect l="29436" t="8594" r="28790" b="9099"/>
          <a:stretch/>
        </p:blipFill>
        <p:spPr>
          <a:xfrm>
            <a:off x="2207972" y="2544373"/>
            <a:ext cx="201706" cy="397421"/>
          </a:xfrm>
          <a:prstGeom prst="rect">
            <a:avLst/>
          </a:prstGeom>
        </p:spPr>
      </p:pic>
      <p:pic>
        <p:nvPicPr>
          <p:cNvPr id="67"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29436" t="8594" r="28790" b="9099"/>
          <a:stretch/>
        </p:blipFill>
        <p:spPr>
          <a:xfrm>
            <a:off x="1878419" y="2906027"/>
            <a:ext cx="201706" cy="397421"/>
          </a:xfrm>
          <a:prstGeom prst="rect">
            <a:avLst/>
          </a:prstGeom>
        </p:spPr>
      </p:pic>
      <p:pic>
        <p:nvPicPr>
          <p:cNvPr id="68" name="图片 67"/>
          <p:cNvPicPr>
            <a:picLocks noChangeAspect="1"/>
          </p:cNvPicPr>
          <p:nvPr/>
        </p:nvPicPr>
        <p:blipFill rotWithShape="1">
          <a:blip r:embed="rId4" cstate="print">
            <a:extLst>
              <a:ext uri="{28A0092B-C50C-407E-A947-70E740481C1C}">
                <a14:useLocalDpi xmlns:a14="http://schemas.microsoft.com/office/drawing/2010/main" val="0"/>
              </a:ext>
            </a:extLst>
          </a:blip>
          <a:srcRect l="29436" t="8594" r="28790" b="9099"/>
          <a:stretch/>
        </p:blipFill>
        <p:spPr>
          <a:xfrm>
            <a:off x="1569089" y="2578828"/>
            <a:ext cx="201706" cy="397421"/>
          </a:xfrm>
          <a:prstGeom prst="rect">
            <a:avLst/>
          </a:prstGeom>
        </p:spPr>
      </p:pic>
      <p:pic>
        <p:nvPicPr>
          <p:cNvPr id="69" name="图片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6901" y="1063018"/>
            <a:ext cx="472977" cy="472977"/>
          </a:xfrm>
          <a:prstGeom prst="rect">
            <a:avLst/>
          </a:prstGeom>
        </p:spPr>
      </p:pic>
      <p:pic>
        <p:nvPicPr>
          <p:cNvPr id="70" name="图片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29" y="1404423"/>
            <a:ext cx="537530" cy="537530"/>
          </a:xfrm>
          <a:prstGeom prst="rect">
            <a:avLst/>
          </a:prstGeom>
        </p:spPr>
      </p:pic>
      <p:sp>
        <p:nvSpPr>
          <p:cNvPr id="26" name="TextBox 6"/>
          <p:cNvSpPr txBox="1"/>
          <p:nvPr/>
        </p:nvSpPr>
        <p:spPr>
          <a:xfrm>
            <a:off x="-2783133" y="2118183"/>
            <a:ext cx="2761718" cy="338554"/>
          </a:xfrm>
          <a:prstGeom prst="rect">
            <a:avLst/>
          </a:prstGeom>
          <a:noFill/>
        </p:spPr>
        <p:txBody>
          <a:bodyPr wrap="square" rtlCol="0">
            <a:spAutoFit/>
          </a:bodyPr>
          <a:lstStyle/>
          <a:p>
            <a:r>
              <a:rPr lang="en-US" altLang="zh-CN" sz="1600" spc="-8" dirty="0">
                <a:solidFill>
                  <a:prstClr val="white"/>
                </a:solidFill>
                <a:latin typeface="Arial" panose="020B0604020202020204" pitchFamily="34" charset="0"/>
                <a:cs typeface="Arial" panose="020B0604020202020204" pitchFamily="34" charset="0"/>
              </a:rPr>
              <a:t>Proximate-based Pairing</a:t>
            </a:r>
          </a:p>
        </p:txBody>
      </p:sp>
      <p:sp>
        <p:nvSpPr>
          <p:cNvPr id="27" name="矩形 26"/>
          <p:cNvSpPr/>
          <p:nvPr/>
        </p:nvSpPr>
        <p:spPr>
          <a:xfrm>
            <a:off x="1787" y="317888"/>
            <a:ext cx="2390077"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TextBox 1"/>
          <p:cNvSpPr txBox="1"/>
          <p:nvPr/>
        </p:nvSpPr>
        <p:spPr>
          <a:xfrm>
            <a:off x="1786" y="342115"/>
            <a:ext cx="2484372"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Proximate-based Pairing</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29"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30" name="矩形 29"/>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06</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48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788" y="317888"/>
            <a:ext cx="1239990"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1"/>
          <p:cNvSpPr txBox="1"/>
          <p:nvPr/>
        </p:nvSpPr>
        <p:spPr>
          <a:xfrm>
            <a:off x="1786" y="342115"/>
            <a:ext cx="1352881"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Observation</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15"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3" name="矩形 22"/>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07</a:t>
            </a:r>
            <a:endParaRPr lang="zh-CN" altLang="en-US" sz="1050" b="1" dirty="0">
              <a:solidFill>
                <a:schemeClr val="bg1"/>
              </a:solidFill>
              <a:latin typeface="Arial" panose="020B0604020202020204" pitchFamily="34" charset="0"/>
              <a:cs typeface="Arial" panose="020B0604020202020204" pitchFamily="34" charset="0"/>
            </a:endParaRPr>
          </a:p>
        </p:txBody>
      </p:sp>
      <p:sp>
        <p:nvSpPr>
          <p:cNvPr id="27" name="TextBox 17"/>
          <p:cNvSpPr txBox="1"/>
          <p:nvPr/>
        </p:nvSpPr>
        <p:spPr>
          <a:xfrm>
            <a:off x="203213" y="3560357"/>
            <a:ext cx="3240456" cy="323165"/>
          </a:xfrm>
          <a:prstGeom prst="rect">
            <a:avLst/>
          </a:prstGeom>
          <a:noFill/>
        </p:spPr>
        <p:txBody>
          <a:bodyPr wrap="square" rtlCol="0">
            <a:spAutoFit/>
          </a:bodyPr>
          <a:lstStyle/>
          <a:p>
            <a:r>
              <a:rPr lang="en-US" altLang="zh-CN" sz="1500" b="1" spc="-8" dirty="0" smtClean="0">
                <a:solidFill>
                  <a:srgbClr val="2E4860"/>
                </a:solidFill>
              </a:rPr>
              <a:t>Decorrelation </a:t>
            </a:r>
            <a:r>
              <a:rPr lang="en-US" altLang="zh-CN" sz="1500" b="1" spc="-8" dirty="0">
                <a:solidFill>
                  <a:srgbClr val="2E4860"/>
                </a:solidFill>
              </a:rPr>
              <a:t>in</a:t>
            </a:r>
            <a:r>
              <a:rPr lang="zh-CN" altLang="en-US" sz="1500" b="1" spc="-8" dirty="0">
                <a:solidFill>
                  <a:srgbClr val="2E4860"/>
                </a:solidFill>
              </a:rPr>
              <a:t> </a:t>
            </a:r>
            <a:r>
              <a:rPr lang="en-US" altLang="zh-CN" sz="1500" b="1" spc="-8" dirty="0">
                <a:solidFill>
                  <a:srgbClr val="2E4860"/>
                </a:solidFill>
              </a:rPr>
              <a:t>space</a:t>
            </a:r>
            <a:r>
              <a:rPr lang="zh-CN" altLang="en-US" sz="1500" b="1" spc="-8" dirty="0">
                <a:solidFill>
                  <a:srgbClr val="2E4860"/>
                </a:solidFill>
              </a:rPr>
              <a:t> </a:t>
            </a:r>
            <a:r>
              <a:rPr lang="en-US" altLang="zh-CN" sz="1500" b="1" spc="-8" dirty="0">
                <a:solidFill>
                  <a:srgbClr val="2E4860"/>
                </a:solidFill>
              </a:rPr>
              <a:t>and</a:t>
            </a:r>
            <a:r>
              <a:rPr lang="zh-CN" altLang="en-US" sz="1500" b="1" spc="-8" dirty="0">
                <a:solidFill>
                  <a:srgbClr val="2E4860"/>
                </a:solidFill>
              </a:rPr>
              <a:t> </a:t>
            </a:r>
            <a:r>
              <a:rPr lang="en-US" altLang="zh-CN" sz="1500" b="1" spc="-8" dirty="0">
                <a:solidFill>
                  <a:srgbClr val="2E4860"/>
                </a:solidFill>
              </a:rPr>
              <a:t>time</a:t>
            </a:r>
            <a:endParaRPr lang="zh-CN" altLang="en-US" sz="1500" b="1" spc="-8" dirty="0">
              <a:solidFill>
                <a:srgbClr val="2E4860"/>
              </a:solidFill>
            </a:endParaRPr>
          </a:p>
        </p:txBody>
      </p:sp>
      <p:cxnSp>
        <p:nvCxnSpPr>
          <p:cNvPr id="28" name="直接连接符 27"/>
          <p:cNvCxnSpPr/>
          <p:nvPr/>
        </p:nvCxnSpPr>
        <p:spPr>
          <a:xfrm flipV="1">
            <a:off x="330405" y="3895536"/>
            <a:ext cx="2737720" cy="13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19"/>
          <p:cNvSpPr txBox="1"/>
          <p:nvPr/>
        </p:nvSpPr>
        <p:spPr>
          <a:xfrm>
            <a:off x="1" y="4100073"/>
            <a:ext cx="4412733" cy="461665"/>
          </a:xfrm>
          <a:prstGeom prst="rect">
            <a:avLst/>
          </a:prstGeom>
          <a:noFill/>
        </p:spPr>
        <p:txBody>
          <a:bodyPr wrap="square" rtlCol="0">
            <a:spAutoFit/>
          </a:bodyPr>
          <a:lstStyle/>
          <a:p>
            <a:pPr marL="128588" indent="-128588">
              <a:buFont typeface="Arial" charset="0"/>
              <a:buChar char="•"/>
            </a:pPr>
            <a:r>
              <a:rPr lang="en-US" sz="1200" dirty="0"/>
              <a:t>Space: Over distances of ∼ </a:t>
            </a:r>
            <a:r>
              <a:rPr lang="en-US" sz="1200" dirty="0" err="1"/>
              <a:t>λ</a:t>
            </a:r>
            <a:r>
              <a:rPr lang="en-US" sz="1200" dirty="0"/>
              <a:t>/2 (= 6 cm @ 2.4 GHz)</a:t>
            </a:r>
            <a:endParaRPr lang="zh-CN" altLang="en-US" sz="1200" dirty="0"/>
          </a:p>
          <a:p>
            <a:pPr marL="128588" indent="-128588">
              <a:buFont typeface="Arial" charset="0"/>
              <a:buChar char="•"/>
            </a:pPr>
            <a:r>
              <a:rPr lang="en-US" sz="1200" dirty="0"/>
              <a:t>Time: Over </a:t>
            </a:r>
            <a:r>
              <a:rPr lang="en-US" sz="1200" dirty="0" smtClean="0"/>
              <a:t>coherence </a:t>
            </a:r>
            <a:r>
              <a:rPr lang="en-US" sz="1200" dirty="0"/>
              <a:t>time </a:t>
            </a:r>
            <a:r>
              <a:rPr lang="en-US" sz="1200" dirty="0" smtClean="0"/>
              <a:t>(</a:t>
            </a:r>
            <a:r>
              <a:rPr lang="en-US" sz="1200" dirty="0"/>
              <a:t>∼ </a:t>
            </a:r>
            <a:r>
              <a:rPr lang="en-US" sz="1200" dirty="0" smtClean="0"/>
              <a:t>100 </a:t>
            </a:r>
            <a:r>
              <a:rPr lang="en-US" sz="1200" dirty="0" err="1" smtClean="0"/>
              <a:t>msec</a:t>
            </a:r>
            <a:r>
              <a:rPr lang="en-US" sz="1200" dirty="0" smtClean="0"/>
              <a:t> </a:t>
            </a:r>
            <a:r>
              <a:rPr lang="en-US" sz="1200" dirty="0"/>
              <a:t>@ 2.4 GHz) </a:t>
            </a:r>
          </a:p>
        </p:txBody>
      </p:sp>
      <p:pic>
        <p:nvPicPr>
          <p:cNvPr id="30" name="图片 7"/>
          <p:cNvPicPr>
            <a:picLocks noChangeAspect="1"/>
          </p:cNvPicPr>
          <p:nvPr/>
        </p:nvPicPr>
        <p:blipFill>
          <a:blip r:embed="rId3"/>
          <a:stretch>
            <a:fillRect/>
          </a:stretch>
        </p:blipFill>
        <p:spPr>
          <a:xfrm>
            <a:off x="245610" y="1465412"/>
            <a:ext cx="2731206" cy="2094945"/>
          </a:xfrm>
          <a:prstGeom prst="rect">
            <a:avLst/>
          </a:prstGeom>
        </p:spPr>
      </p:pic>
      <p:sp>
        <p:nvSpPr>
          <p:cNvPr id="31" name="TextBox 15"/>
          <p:cNvSpPr txBox="1"/>
          <p:nvPr/>
        </p:nvSpPr>
        <p:spPr>
          <a:xfrm>
            <a:off x="4339223" y="3564588"/>
            <a:ext cx="2164353" cy="323165"/>
          </a:xfrm>
          <a:prstGeom prst="rect">
            <a:avLst/>
          </a:prstGeom>
          <a:noFill/>
        </p:spPr>
        <p:txBody>
          <a:bodyPr wrap="square" rtlCol="0">
            <a:spAutoFit/>
          </a:bodyPr>
          <a:lstStyle/>
          <a:p>
            <a:r>
              <a:rPr lang="en-US" altLang="zh-CN" sz="1500" b="1" spc="-8" dirty="0" smtClean="0">
                <a:solidFill>
                  <a:srgbClr val="2E4860"/>
                </a:solidFill>
              </a:rPr>
              <a:t>Multiple Subcarriers</a:t>
            </a:r>
            <a:endParaRPr lang="zh-CN" altLang="en-US" sz="1500" b="1" spc="-8" dirty="0">
              <a:solidFill>
                <a:srgbClr val="2E4860"/>
              </a:solidFill>
            </a:endParaRPr>
          </a:p>
        </p:txBody>
      </p:sp>
      <p:cxnSp>
        <p:nvCxnSpPr>
          <p:cNvPr id="32" name="直接连接符 18"/>
          <p:cNvCxnSpPr/>
          <p:nvPr/>
        </p:nvCxnSpPr>
        <p:spPr>
          <a:xfrm>
            <a:off x="4370397" y="3899766"/>
            <a:ext cx="2018879" cy="13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20"/>
          <p:cNvSpPr txBox="1"/>
          <p:nvPr/>
        </p:nvSpPr>
        <p:spPr>
          <a:xfrm>
            <a:off x="4179931" y="4128687"/>
            <a:ext cx="2906310" cy="432170"/>
          </a:xfrm>
          <a:prstGeom prst="rect">
            <a:avLst/>
          </a:prstGeom>
          <a:noFill/>
        </p:spPr>
        <p:txBody>
          <a:bodyPr wrap="square" rtlCol="0">
            <a:spAutoFit/>
          </a:bodyPr>
          <a:lstStyle/>
          <a:p>
            <a:pPr>
              <a:lnSpc>
                <a:spcPct val="92000"/>
              </a:lnSpc>
            </a:pPr>
            <a:r>
              <a:rPr lang="en-US" altLang="zh-CN" sz="1200" kern="1600" spc="-30" dirty="0"/>
              <a:t>In OFDM, a channel is orthogonally divided into multiple subcarriers.</a:t>
            </a:r>
            <a:endParaRPr lang="en-US" altLang="zh-CN" sz="1200" spc="-30" dirty="0"/>
          </a:p>
        </p:txBody>
      </p:sp>
      <p:pic>
        <p:nvPicPr>
          <p:cNvPr id="34" name="图片 33"/>
          <p:cNvPicPr>
            <a:picLocks noChangeAspect="1"/>
          </p:cNvPicPr>
          <p:nvPr/>
        </p:nvPicPr>
        <p:blipFill rotWithShape="1">
          <a:blip r:embed="rId4">
            <a:clrChange>
              <a:clrFrom>
                <a:srgbClr val="FFFFFF"/>
              </a:clrFrom>
              <a:clrTo>
                <a:srgbClr val="FFFFFF">
                  <a:alpha val="0"/>
                </a:srgbClr>
              </a:clrTo>
            </a:clrChange>
          </a:blip>
          <a:srcRect r="43888"/>
          <a:stretch/>
        </p:blipFill>
        <p:spPr>
          <a:xfrm>
            <a:off x="3832620" y="1414612"/>
            <a:ext cx="2883846" cy="2066106"/>
          </a:xfrm>
          <a:prstGeom prst="rect">
            <a:avLst/>
          </a:prstGeom>
        </p:spPr>
      </p:pic>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b="46973"/>
          <a:stretch/>
        </p:blipFill>
        <p:spPr>
          <a:xfrm>
            <a:off x="1578369" y="509416"/>
            <a:ext cx="2974795" cy="1040459"/>
          </a:xfrm>
          <a:prstGeom prst="rect">
            <a:avLst/>
          </a:prstGeom>
        </p:spPr>
      </p:pic>
      <mc:AlternateContent xmlns:mc="http://schemas.openxmlformats.org/markup-compatibility/2006" xmlns:a14="http://schemas.microsoft.com/office/drawing/2010/main">
        <mc:Choice Requires="a14">
          <p:sp>
            <p:nvSpPr>
              <p:cNvPr id="36" name="矩形 35"/>
              <p:cNvSpPr/>
              <p:nvPr/>
            </p:nvSpPr>
            <p:spPr>
              <a:xfrm>
                <a:off x="4459298" y="512386"/>
                <a:ext cx="879921" cy="6090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𝐻</m:t>
                          </m:r>
                        </m:e>
                      </m:acc>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𝑌</m:t>
                          </m:r>
                        </m:num>
                        <m:den>
                          <m:r>
                            <a:rPr lang="zh-CN" altLang="en-US" i="1">
                              <a:latin typeface="Cambria Math" panose="02040503050406030204" pitchFamily="18" charset="0"/>
                            </a:rPr>
                            <m:t>𝑋</m:t>
                          </m:r>
                        </m:den>
                      </m:f>
                    </m:oMath>
                  </m:oMathPara>
                </a14:m>
                <a:endParaRPr lang="zh-CN" altLang="en-US" sz="1600" dirty="0"/>
              </a:p>
            </p:txBody>
          </p:sp>
        </mc:Choice>
        <mc:Fallback xmlns="">
          <p:sp>
            <p:nvSpPr>
              <p:cNvPr id="36" name="矩形 35"/>
              <p:cNvSpPr>
                <a:spLocks noRot="1" noChangeAspect="1" noMove="1" noResize="1" noEditPoints="1" noAdjustHandles="1" noChangeArrowheads="1" noChangeShapeType="1" noTextEdit="1"/>
              </p:cNvSpPr>
              <p:nvPr/>
            </p:nvSpPr>
            <p:spPr>
              <a:xfrm>
                <a:off x="4459298" y="512386"/>
                <a:ext cx="879921" cy="609077"/>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37" name="直接箭头连接符 54"/>
          <p:cNvCxnSpPr/>
          <p:nvPr/>
        </p:nvCxnSpPr>
        <p:spPr>
          <a:xfrm flipH="1">
            <a:off x="5377189" y="636266"/>
            <a:ext cx="4005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接箭头连接符 55"/>
          <p:cNvCxnSpPr/>
          <p:nvPr/>
        </p:nvCxnSpPr>
        <p:spPr>
          <a:xfrm flipH="1">
            <a:off x="5386763" y="965879"/>
            <a:ext cx="4005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文本框 13"/>
          <p:cNvSpPr txBox="1"/>
          <p:nvPr/>
        </p:nvSpPr>
        <p:spPr>
          <a:xfrm>
            <a:off x="4515608" y="1236372"/>
            <a:ext cx="2451208"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t>CSI estimation</a:t>
            </a:r>
            <a:endParaRPr lang="zh-CN" altLang="en-US" sz="1400" dirty="0"/>
          </a:p>
        </p:txBody>
      </p:sp>
      <p:cxnSp>
        <p:nvCxnSpPr>
          <p:cNvPr id="40" name="直接箭头连接符 57"/>
          <p:cNvCxnSpPr/>
          <p:nvPr/>
        </p:nvCxnSpPr>
        <p:spPr>
          <a:xfrm flipV="1">
            <a:off x="4672631" y="929416"/>
            <a:ext cx="9097" cy="272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文本框 10"/>
          <p:cNvSpPr txBox="1"/>
          <p:nvPr/>
        </p:nvSpPr>
        <p:spPr>
          <a:xfrm>
            <a:off x="5815758" y="449872"/>
            <a:ext cx="2561911"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t>Rx</a:t>
            </a:r>
            <a:r>
              <a:rPr lang="zh-CN" altLang="en-US" sz="1400" dirty="0" smtClean="0"/>
              <a:t> </a:t>
            </a:r>
            <a:r>
              <a:rPr lang="en-US" altLang="zh-CN" sz="1400" dirty="0" smtClean="0"/>
              <a:t>signal</a:t>
            </a:r>
            <a:endParaRPr lang="zh-CN" altLang="en-US" sz="1400" dirty="0"/>
          </a:p>
        </p:txBody>
      </p:sp>
      <p:sp>
        <p:nvSpPr>
          <p:cNvPr id="43" name="文本框 29"/>
          <p:cNvSpPr txBox="1"/>
          <p:nvPr/>
        </p:nvSpPr>
        <p:spPr>
          <a:xfrm>
            <a:off x="5811746" y="866738"/>
            <a:ext cx="3061944"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err="1" smtClean="0"/>
              <a:t>Tx</a:t>
            </a:r>
            <a:r>
              <a:rPr lang="zh-CN" altLang="en-US" sz="1400" dirty="0" smtClean="0"/>
              <a:t> </a:t>
            </a:r>
            <a:r>
              <a:rPr lang="en-US" altLang="zh-CN" sz="1400" dirty="0" smtClean="0"/>
              <a:t>signal</a:t>
            </a:r>
            <a:endParaRPr lang="zh-CN" altLang="en-US" sz="1400" dirty="0"/>
          </a:p>
        </p:txBody>
      </p:sp>
    </p:spTree>
    <p:extLst>
      <p:ext uri="{BB962C8B-B14F-4D97-AF65-F5344CB8AC3E}">
        <p14:creationId xmlns:p14="http://schemas.microsoft.com/office/powerpoint/2010/main" val="4231999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61994" y="415105"/>
            <a:ext cx="2629081"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Opportunities &amp; challenges</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34" name="矩形 33"/>
          <p:cNvSpPr/>
          <p:nvPr/>
        </p:nvSpPr>
        <p:spPr>
          <a:xfrm>
            <a:off x="1787" y="317888"/>
            <a:ext cx="2617235"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TextBox 1"/>
          <p:cNvSpPr txBox="1"/>
          <p:nvPr/>
        </p:nvSpPr>
        <p:spPr>
          <a:xfrm>
            <a:off x="1786" y="342115"/>
            <a:ext cx="2617236" cy="338554"/>
          </a:xfrm>
          <a:prstGeom prst="rect">
            <a:avLst/>
          </a:prstGeom>
          <a:noFill/>
        </p:spPr>
        <p:txBody>
          <a:bodyPr wrap="square" rtlCol="0">
            <a:spAutoFit/>
          </a:bodyPr>
          <a:lstStyle/>
          <a:p>
            <a:r>
              <a:rPr lang="en-US" altLang="zh-CN" sz="1600" spc="-8" dirty="0">
                <a:solidFill>
                  <a:schemeClr val="bg1"/>
                </a:solidFill>
                <a:latin typeface="Arial" panose="020B0604020202020204" pitchFamily="34" charset="0"/>
                <a:cs typeface="Arial" panose="020B0604020202020204" pitchFamily="34" charset="0"/>
              </a:rPr>
              <a:t>Opportunities &amp; challenges</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33"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60" name="矩形 59"/>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08</a:t>
            </a:r>
            <a:endParaRPr lang="zh-CN" altLang="en-US" sz="1050" b="1" dirty="0">
              <a:solidFill>
                <a:schemeClr val="bg1"/>
              </a:solidFill>
              <a:latin typeface="Arial" panose="020B0604020202020204" pitchFamily="34" charset="0"/>
              <a:cs typeface="Arial" panose="020B0604020202020204" pitchFamily="34" charset="0"/>
            </a:endParaRPr>
          </a:p>
        </p:txBody>
      </p:sp>
      <p:sp>
        <p:nvSpPr>
          <p:cNvPr id="62" name="矩形 7"/>
          <p:cNvSpPr/>
          <p:nvPr/>
        </p:nvSpPr>
        <p:spPr>
          <a:xfrm>
            <a:off x="1561199" y="1209607"/>
            <a:ext cx="3620401" cy="519195"/>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63" name="TextBox 36"/>
          <p:cNvSpPr txBox="1"/>
          <p:nvPr/>
        </p:nvSpPr>
        <p:spPr>
          <a:xfrm>
            <a:off x="1841350" y="1389438"/>
            <a:ext cx="2416014" cy="307777"/>
          </a:xfrm>
          <a:prstGeom prst="rect">
            <a:avLst/>
          </a:prstGeom>
          <a:noFill/>
        </p:spPr>
        <p:txBody>
          <a:bodyPr wrap="square" rtlCol="0">
            <a:spAutoFit/>
          </a:bodyPr>
          <a:lstStyle/>
          <a:p>
            <a:r>
              <a:rPr lang="en-US" altLang="zh-CN" sz="1400" b="1" spc="-15" dirty="0">
                <a:solidFill>
                  <a:srgbClr val="2E4860"/>
                </a:solidFill>
              </a:rPr>
              <a:t>Multiple</a:t>
            </a:r>
            <a:r>
              <a:rPr lang="zh-CN" altLang="en-US" sz="1400" b="1" spc="-15" dirty="0">
                <a:solidFill>
                  <a:srgbClr val="2E4860"/>
                </a:solidFill>
              </a:rPr>
              <a:t> </a:t>
            </a:r>
            <a:r>
              <a:rPr lang="en-US" altLang="zh-CN" sz="1400" b="1" spc="-15" dirty="0">
                <a:solidFill>
                  <a:srgbClr val="2E4860"/>
                </a:solidFill>
              </a:rPr>
              <a:t>subcarriers</a:t>
            </a:r>
            <a:endParaRPr lang="zh-CN" altLang="en-US" sz="1400" b="1" spc="-15" dirty="0">
              <a:solidFill>
                <a:srgbClr val="2E4860"/>
              </a:solidFill>
            </a:endParaRPr>
          </a:p>
        </p:txBody>
      </p:sp>
      <p:sp>
        <p:nvSpPr>
          <p:cNvPr id="64" name="TextBox 37"/>
          <p:cNvSpPr txBox="1"/>
          <p:nvPr/>
        </p:nvSpPr>
        <p:spPr>
          <a:xfrm>
            <a:off x="1229023" y="1338670"/>
            <a:ext cx="267467" cy="307777"/>
          </a:xfrm>
          <a:prstGeom prst="rect">
            <a:avLst/>
          </a:prstGeom>
          <a:noFill/>
        </p:spPr>
        <p:txBody>
          <a:bodyPr wrap="square" rtlCol="0">
            <a:spAutoFit/>
          </a:bodyPr>
          <a:lstStyle/>
          <a:p>
            <a:r>
              <a:rPr lang="en-US" altLang="zh-CN" sz="1400" b="1" dirty="0">
                <a:solidFill>
                  <a:srgbClr val="F8C937"/>
                </a:solidFill>
              </a:rPr>
              <a:t>1</a:t>
            </a:r>
            <a:endParaRPr lang="zh-CN" altLang="en-US" sz="1400" b="1" dirty="0">
              <a:solidFill>
                <a:srgbClr val="F8C937"/>
              </a:solidFill>
            </a:endParaRPr>
          </a:p>
        </p:txBody>
      </p:sp>
      <p:sp>
        <p:nvSpPr>
          <p:cNvPr id="65" name="矩形 13"/>
          <p:cNvSpPr/>
          <p:nvPr/>
        </p:nvSpPr>
        <p:spPr>
          <a:xfrm>
            <a:off x="1125065" y="1209606"/>
            <a:ext cx="444360" cy="519196"/>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66" name="矩形 15"/>
          <p:cNvSpPr/>
          <p:nvPr/>
        </p:nvSpPr>
        <p:spPr>
          <a:xfrm>
            <a:off x="1559064" y="1893634"/>
            <a:ext cx="3622536" cy="518018"/>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67" name="TextBox 40"/>
          <p:cNvSpPr txBox="1"/>
          <p:nvPr/>
        </p:nvSpPr>
        <p:spPr>
          <a:xfrm>
            <a:off x="1828266" y="1999434"/>
            <a:ext cx="2865589" cy="307777"/>
          </a:xfrm>
          <a:prstGeom prst="rect">
            <a:avLst/>
          </a:prstGeom>
          <a:noFill/>
        </p:spPr>
        <p:txBody>
          <a:bodyPr wrap="square" rtlCol="0">
            <a:spAutoFit/>
          </a:bodyPr>
          <a:lstStyle/>
          <a:p>
            <a:r>
              <a:rPr lang="en-US" altLang="zh-CN" sz="1400" b="1" spc="-15" dirty="0">
                <a:solidFill>
                  <a:srgbClr val="2E4860"/>
                </a:solidFill>
              </a:rPr>
              <a:t>Sensitive</a:t>
            </a:r>
            <a:r>
              <a:rPr lang="zh-CN" altLang="en-US" sz="1400" b="1" spc="-15" dirty="0">
                <a:solidFill>
                  <a:srgbClr val="2E4860"/>
                </a:solidFill>
              </a:rPr>
              <a:t> </a:t>
            </a:r>
            <a:r>
              <a:rPr lang="en-US" altLang="zh-CN" sz="1400" b="1" spc="-15" dirty="0">
                <a:solidFill>
                  <a:srgbClr val="2E4860"/>
                </a:solidFill>
              </a:rPr>
              <a:t>to</a:t>
            </a:r>
            <a:r>
              <a:rPr lang="zh-CN" altLang="en-US" sz="1400" b="1" spc="-15" dirty="0">
                <a:solidFill>
                  <a:srgbClr val="2E4860"/>
                </a:solidFill>
              </a:rPr>
              <a:t> </a:t>
            </a:r>
            <a:r>
              <a:rPr lang="en-US" altLang="zh-CN" sz="1400" b="1" spc="-15" dirty="0">
                <a:solidFill>
                  <a:srgbClr val="2E4860"/>
                </a:solidFill>
              </a:rPr>
              <a:t>environment</a:t>
            </a:r>
            <a:endParaRPr lang="zh-CN" altLang="en-US" sz="1400" b="1" spc="-15" dirty="0">
              <a:solidFill>
                <a:srgbClr val="2E4860"/>
              </a:solidFill>
            </a:endParaRPr>
          </a:p>
        </p:txBody>
      </p:sp>
      <p:sp>
        <p:nvSpPr>
          <p:cNvPr id="68" name="TextBox 41"/>
          <p:cNvSpPr txBox="1"/>
          <p:nvPr/>
        </p:nvSpPr>
        <p:spPr>
          <a:xfrm>
            <a:off x="1231644" y="2772658"/>
            <a:ext cx="267467" cy="307777"/>
          </a:xfrm>
          <a:prstGeom prst="rect">
            <a:avLst/>
          </a:prstGeom>
          <a:noFill/>
        </p:spPr>
        <p:txBody>
          <a:bodyPr wrap="square" rtlCol="0">
            <a:spAutoFit/>
          </a:bodyPr>
          <a:lstStyle/>
          <a:p>
            <a:r>
              <a:rPr lang="en-US" altLang="zh-CN" sz="1400" b="1" dirty="0">
                <a:solidFill>
                  <a:srgbClr val="F8C937"/>
                </a:solidFill>
              </a:rPr>
              <a:t>3</a:t>
            </a:r>
            <a:endParaRPr lang="zh-CN" altLang="en-US" sz="1400" b="1" dirty="0">
              <a:solidFill>
                <a:srgbClr val="F8C937"/>
              </a:solidFill>
            </a:endParaRPr>
          </a:p>
        </p:txBody>
      </p:sp>
      <p:sp>
        <p:nvSpPr>
          <p:cNvPr id="69" name="矩形 18"/>
          <p:cNvSpPr/>
          <p:nvPr/>
        </p:nvSpPr>
        <p:spPr>
          <a:xfrm>
            <a:off x="1127686" y="2643595"/>
            <a:ext cx="530986" cy="519196"/>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0" name="TextBox 43"/>
          <p:cNvSpPr txBox="1"/>
          <p:nvPr/>
        </p:nvSpPr>
        <p:spPr>
          <a:xfrm>
            <a:off x="1237419" y="3524860"/>
            <a:ext cx="267467" cy="307777"/>
          </a:xfrm>
          <a:prstGeom prst="rect">
            <a:avLst/>
          </a:prstGeom>
          <a:noFill/>
        </p:spPr>
        <p:txBody>
          <a:bodyPr wrap="square" rtlCol="0">
            <a:spAutoFit/>
          </a:bodyPr>
          <a:lstStyle/>
          <a:p>
            <a:r>
              <a:rPr lang="en-US" altLang="zh-CN" sz="1400" b="1" dirty="0">
                <a:solidFill>
                  <a:srgbClr val="F8C937"/>
                </a:solidFill>
              </a:rPr>
              <a:t>4</a:t>
            </a:r>
            <a:endParaRPr lang="zh-CN" altLang="en-US" sz="1400" b="1" dirty="0">
              <a:solidFill>
                <a:srgbClr val="F8C937"/>
              </a:solidFill>
            </a:endParaRPr>
          </a:p>
        </p:txBody>
      </p:sp>
      <p:sp>
        <p:nvSpPr>
          <p:cNvPr id="71" name="矩形 20"/>
          <p:cNvSpPr/>
          <p:nvPr/>
        </p:nvSpPr>
        <p:spPr>
          <a:xfrm>
            <a:off x="1133461" y="3395797"/>
            <a:ext cx="530986" cy="519196"/>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2" name="矩形 21"/>
          <p:cNvSpPr/>
          <p:nvPr/>
        </p:nvSpPr>
        <p:spPr>
          <a:xfrm>
            <a:off x="1569425" y="3395798"/>
            <a:ext cx="3612175" cy="519195"/>
          </a:xfrm>
          <a:prstGeom prst="rect">
            <a:avLst/>
          </a:prstGeom>
          <a:solidFill>
            <a:srgbClr val="F8C937"/>
          </a:solid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73" name="TextBox 46"/>
          <p:cNvSpPr txBox="1"/>
          <p:nvPr/>
        </p:nvSpPr>
        <p:spPr>
          <a:xfrm>
            <a:off x="1873239" y="3502476"/>
            <a:ext cx="3198633" cy="307777"/>
          </a:xfrm>
          <a:prstGeom prst="rect">
            <a:avLst/>
          </a:prstGeom>
          <a:noFill/>
        </p:spPr>
        <p:txBody>
          <a:bodyPr wrap="square" rtlCol="0">
            <a:spAutoFit/>
          </a:bodyPr>
          <a:lstStyle/>
          <a:p>
            <a:r>
              <a:rPr lang="en-US" altLang="zh-CN" sz="1400" b="1" spc="-15" dirty="0"/>
              <a:t>High</a:t>
            </a:r>
            <a:r>
              <a:rPr lang="zh-CN" altLang="en-US" sz="1400" b="1" spc="-15" dirty="0"/>
              <a:t> </a:t>
            </a:r>
            <a:r>
              <a:rPr lang="en-US" altLang="zh-CN" sz="1400" b="1" spc="-15" dirty="0"/>
              <a:t>correlation</a:t>
            </a:r>
            <a:r>
              <a:rPr lang="zh-CN" altLang="en-US" sz="1400" b="1" spc="-15" dirty="0"/>
              <a:t> </a:t>
            </a:r>
            <a:r>
              <a:rPr lang="en-US" altLang="zh-CN" sz="1400" b="1" spc="-15" dirty="0"/>
              <a:t>among</a:t>
            </a:r>
            <a:r>
              <a:rPr lang="zh-CN" altLang="en-US" sz="1400" b="1" spc="-15" dirty="0"/>
              <a:t> </a:t>
            </a:r>
            <a:r>
              <a:rPr lang="en-US" altLang="zh-CN" sz="1400" b="1" spc="-15" dirty="0"/>
              <a:t>subcarriers</a:t>
            </a:r>
            <a:endParaRPr lang="zh-CN" altLang="en-US" sz="1400" b="1" spc="-15" dirty="0"/>
          </a:p>
        </p:txBody>
      </p:sp>
      <p:sp>
        <p:nvSpPr>
          <p:cNvPr id="74" name="矩形 23"/>
          <p:cNvSpPr/>
          <p:nvPr/>
        </p:nvSpPr>
        <p:spPr>
          <a:xfrm>
            <a:off x="1563650" y="2643596"/>
            <a:ext cx="3617950" cy="519195"/>
          </a:xfrm>
          <a:prstGeom prst="rect">
            <a:avLst/>
          </a:prstGeom>
          <a:solidFill>
            <a:srgbClr val="F8C937"/>
          </a:solid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75" name="TextBox 48"/>
          <p:cNvSpPr txBox="1"/>
          <p:nvPr/>
        </p:nvSpPr>
        <p:spPr>
          <a:xfrm>
            <a:off x="1855271" y="2762466"/>
            <a:ext cx="2763825" cy="307777"/>
          </a:xfrm>
          <a:prstGeom prst="rect">
            <a:avLst/>
          </a:prstGeom>
          <a:noFill/>
        </p:spPr>
        <p:txBody>
          <a:bodyPr wrap="square" rtlCol="0">
            <a:spAutoFit/>
          </a:bodyPr>
          <a:lstStyle/>
          <a:p>
            <a:r>
              <a:rPr lang="en-US" altLang="zh-CN" sz="1400" b="1" spc="-15" dirty="0"/>
              <a:t>Rapid</a:t>
            </a:r>
            <a:r>
              <a:rPr lang="zh-CN" altLang="en-US" sz="1400" b="1" spc="-15" dirty="0"/>
              <a:t> </a:t>
            </a:r>
            <a:r>
              <a:rPr lang="en-US" altLang="zh-CN" sz="1400" b="1" spc="-15" dirty="0"/>
              <a:t>spatial</a:t>
            </a:r>
            <a:r>
              <a:rPr lang="zh-CN" altLang="en-US" sz="1400" b="1" spc="-15" dirty="0"/>
              <a:t> </a:t>
            </a:r>
            <a:r>
              <a:rPr lang="en-US" altLang="zh-CN" sz="1400" b="1" spc="-15" dirty="0"/>
              <a:t>decorrelation</a:t>
            </a:r>
            <a:r>
              <a:rPr lang="zh-CN" altLang="en-US" sz="1400" b="1" spc="-15" dirty="0"/>
              <a:t> </a:t>
            </a:r>
          </a:p>
        </p:txBody>
      </p:sp>
      <p:sp>
        <p:nvSpPr>
          <p:cNvPr id="76" name="TextBox 49"/>
          <p:cNvSpPr txBox="1"/>
          <p:nvPr/>
        </p:nvSpPr>
        <p:spPr>
          <a:xfrm>
            <a:off x="1229023" y="2013406"/>
            <a:ext cx="267467" cy="307777"/>
          </a:xfrm>
          <a:prstGeom prst="rect">
            <a:avLst/>
          </a:prstGeom>
          <a:noFill/>
        </p:spPr>
        <p:txBody>
          <a:bodyPr wrap="square" rtlCol="0">
            <a:spAutoFit/>
          </a:bodyPr>
          <a:lstStyle/>
          <a:p>
            <a:r>
              <a:rPr lang="en-US" altLang="zh-CN" sz="1400" b="1" dirty="0">
                <a:solidFill>
                  <a:srgbClr val="F8C937"/>
                </a:solidFill>
              </a:rPr>
              <a:t>2</a:t>
            </a:r>
            <a:endParaRPr lang="zh-CN" altLang="en-US" sz="1400" b="1" dirty="0">
              <a:solidFill>
                <a:srgbClr val="F8C937"/>
              </a:solidFill>
            </a:endParaRPr>
          </a:p>
        </p:txBody>
      </p:sp>
      <p:sp>
        <p:nvSpPr>
          <p:cNvPr id="77" name="矩形 27"/>
          <p:cNvSpPr/>
          <p:nvPr/>
        </p:nvSpPr>
        <p:spPr>
          <a:xfrm>
            <a:off x="1125065" y="1884343"/>
            <a:ext cx="437035" cy="528634"/>
          </a:xfrm>
          <a:prstGeom prst="rect">
            <a:avLst/>
          </a:prstGeom>
          <a:noFill/>
          <a:ln w="9525">
            <a:solidFill>
              <a:srgbClr val="F8C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Tree>
    <p:extLst>
      <p:ext uri="{BB962C8B-B14F-4D97-AF65-F5344CB8AC3E}">
        <p14:creationId xmlns:p14="http://schemas.microsoft.com/office/powerpoint/2010/main" val="4277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5"/>
                                        </p:tgtEl>
                                        <p:attrNameLst>
                                          <p:attrName>fillcolor</p:attrName>
                                        </p:attrNameLst>
                                      </p:cBhvr>
                                      <p:to>
                                        <a:srgbClr val="2E4860"/>
                                      </p:to>
                                    </p:animClr>
                                    <p:set>
                                      <p:cBhvr>
                                        <p:cTn id="7" dur="2000" fill="hold"/>
                                        <p:tgtEl>
                                          <p:spTgt spid="65"/>
                                        </p:tgtEl>
                                        <p:attrNameLst>
                                          <p:attrName>fill.type</p:attrName>
                                        </p:attrNameLst>
                                      </p:cBhvr>
                                      <p:to>
                                        <p:strVal val="solid"/>
                                      </p:to>
                                    </p:set>
                                    <p:set>
                                      <p:cBhvr>
                                        <p:cTn id="8" dur="2000" fill="hold"/>
                                        <p:tgtEl>
                                          <p:spTgt spid="65"/>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71"/>
                                        </p:tgtEl>
                                        <p:attrNameLst>
                                          <p:attrName>fillcolor</p:attrName>
                                        </p:attrNameLst>
                                      </p:cBhvr>
                                      <p:to>
                                        <a:srgbClr val="2E4860"/>
                                      </p:to>
                                    </p:animClr>
                                    <p:set>
                                      <p:cBhvr>
                                        <p:cTn id="11" dur="2000" fill="hold"/>
                                        <p:tgtEl>
                                          <p:spTgt spid="71"/>
                                        </p:tgtEl>
                                        <p:attrNameLst>
                                          <p:attrName>fill.type</p:attrName>
                                        </p:attrNameLst>
                                      </p:cBhvr>
                                      <p:to>
                                        <p:strVal val="solid"/>
                                      </p:to>
                                    </p:set>
                                    <p:set>
                                      <p:cBhvr>
                                        <p:cTn id="12" dur="2000" fill="hold"/>
                                        <p:tgtEl>
                                          <p:spTgt spid="7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77"/>
                                        </p:tgtEl>
                                        <p:attrNameLst>
                                          <p:attrName>fillcolor</p:attrName>
                                        </p:attrNameLst>
                                      </p:cBhvr>
                                      <p:to>
                                        <a:srgbClr val="4F81BD"/>
                                      </p:to>
                                    </p:animClr>
                                    <p:set>
                                      <p:cBhvr>
                                        <p:cTn id="17" dur="2000" fill="hold"/>
                                        <p:tgtEl>
                                          <p:spTgt spid="77"/>
                                        </p:tgtEl>
                                        <p:attrNameLst>
                                          <p:attrName>fill.type</p:attrName>
                                        </p:attrNameLst>
                                      </p:cBhvr>
                                      <p:to>
                                        <p:strVal val="solid"/>
                                      </p:to>
                                    </p:set>
                                    <p:set>
                                      <p:cBhvr>
                                        <p:cTn id="18" dur="2000" fill="hold"/>
                                        <p:tgtEl>
                                          <p:spTgt spid="77"/>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69"/>
                                        </p:tgtEl>
                                        <p:attrNameLst>
                                          <p:attrName>fillcolor</p:attrName>
                                        </p:attrNameLst>
                                      </p:cBhvr>
                                      <p:to>
                                        <a:srgbClr val="4F81BD"/>
                                      </p:to>
                                    </p:animClr>
                                    <p:set>
                                      <p:cBhvr>
                                        <p:cTn id="21" dur="2000" fill="hold"/>
                                        <p:tgtEl>
                                          <p:spTgt spid="69"/>
                                        </p:tgtEl>
                                        <p:attrNameLst>
                                          <p:attrName>fill.type</p:attrName>
                                        </p:attrNameLst>
                                      </p:cBhvr>
                                      <p:to>
                                        <p:strVal val="solid"/>
                                      </p:to>
                                    </p:set>
                                    <p:set>
                                      <p:cBhvr>
                                        <p:cTn id="22" dur="2000" fill="hold"/>
                                        <p:tgtEl>
                                          <p:spTgt spid="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543" b="51012"/>
          <a:stretch/>
        </p:blipFill>
        <p:spPr>
          <a:xfrm>
            <a:off x="3693953" y="1122092"/>
            <a:ext cx="2810801" cy="17678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775" y="1491337"/>
            <a:ext cx="814848" cy="81484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7367" y="1298686"/>
            <a:ext cx="498758" cy="60007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7367" y="2008695"/>
            <a:ext cx="498758" cy="60007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288447" y="1545922"/>
            <a:ext cx="1082481" cy="740823"/>
          </a:xfrm>
          <a:prstGeom prst="rect">
            <a:avLst/>
          </a:prstGeom>
        </p:spPr>
      </p:pic>
      <p:sp>
        <p:nvSpPr>
          <p:cNvPr id="20" name="TextBox 19"/>
          <p:cNvSpPr txBox="1"/>
          <p:nvPr/>
        </p:nvSpPr>
        <p:spPr>
          <a:xfrm>
            <a:off x="2728612" y="1466847"/>
            <a:ext cx="617220" cy="300082"/>
          </a:xfrm>
          <a:prstGeom prst="rect">
            <a:avLst/>
          </a:prstGeom>
          <a:noFill/>
        </p:spPr>
        <p:txBody>
          <a:bodyPr wrap="square" rtlCol="0">
            <a:spAutoFit/>
          </a:bodyPr>
          <a:lstStyle/>
          <a:p>
            <a:r>
              <a:rPr lang="en-US" altLang="zh-CN" sz="1350"/>
              <a:t>Alice</a:t>
            </a:r>
            <a:endParaRPr lang="en-US" sz="1350"/>
          </a:p>
        </p:txBody>
      </p:sp>
      <p:sp>
        <p:nvSpPr>
          <p:cNvPr id="23" name="TextBox 22"/>
          <p:cNvSpPr txBox="1"/>
          <p:nvPr/>
        </p:nvSpPr>
        <p:spPr>
          <a:xfrm>
            <a:off x="2730718" y="2167685"/>
            <a:ext cx="617220" cy="300082"/>
          </a:xfrm>
          <a:prstGeom prst="rect">
            <a:avLst/>
          </a:prstGeom>
          <a:noFill/>
        </p:spPr>
        <p:txBody>
          <a:bodyPr wrap="square" rtlCol="0">
            <a:spAutoFit/>
          </a:bodyPr>
          <a:lstStyle/>
          <a:p>
            <a:r>
              <a:rPr lang="en-US" altLang="zh-CN" sz="1350" dirty="0"/>
              <a:t>Bob</a:t>
            </a:r>
            <a:endParaRPr lang="en-US" sz="1350" dirty="0"/>
          </a:p>
        </p:txBody>
      </p:sp>
      <p:sp>
        <p:nvSpPr>
          <p:cNvPr id="26" name="矩形 9"/>
          <p:cNvSpPr/>
          <p:nvPr/>
        </p:nvSpPr>
        <p:spPr>
          <a:xfrm>
            <a:off x="312980" y="3182353"/>
            <a:ext cx="6232040" cy="966183"/>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p>
        </p:txBody>
      </p:sp>
      <p:sp>
        <p:nvSpPr>
          <p:cNvPr id="27" name="TextBox 26"/>
          <p:cNvSpPr txBox="1"/>
          <p:nvPr/>
        </p:nvSpPr>
        <p:spPr>
          <a:xfrm>
            <a:off x="381556" y="3210983"/>
            <a:ext cx="6241494" cy="954107"/>
          </a:xfrm>
          <a:prstGeom prst="rect">
            <a:avLst/>
          </a:prstGeom>
          <a:noFill/>
          <a:ln>
            <a:noFill/>
          </a:ln>
        </p:spPr>
        <p:txBody>
          <a:bodyPr wrap="square" rtlCol="0">
            <a:spAutoFit/>
          </a:bodyPr>
          <a:lstStyle/>
          <a:p>
            <a:pPr marL="214313" indent="-214313">
              <a:buFont typeface="Arial" charset="0"/>
              <a:buChar char="•"/>
            </a:pPr>
            <a:r>
              <a:rPr lang="en-US" altLang="zh-CN" sz="1400" dirty="0"/>
              <a:t>It</a:t>
            </a:r>
            <a:r>
              <a:rPr lang="zh-CN" altLang="en-US" sz="1400" dirty="0"/>
              <a:t> </a:t>
            </a:r>
            <a:r>
              <a:rPr lang="en-US" altLang="zh-CN" sz="1400" dirty="0"/>
              <a:t>is</a:t>
            </a:r>
            <a:r>
              <a:rPr lang="zh-CN" altLang="en-US" sz="1400" dirty="0"/>
              <a:t> </a:t>
            </a:r>
            <a:r>
              <a:rPr lang="en-US" altLang="zh-CN" sz="1400" dirty="0"/>
              <a:t>difficult</a:t>
            </a:r>
            <a:r>
              <a:rPr lang="zh-CN" altLang="en-US" sz="1400" dirty="0"/>
              <a:t> </a:t>
            </a:r>
            <a:r>
              <a:rPr lang="en-US" altLang="zh-CN" sz="1400" dirty="0"/>
              <a:t>to</a:t>
            </a:r>
            <a:r>
              <a:rPr lang="zh-CN" altLang="en-US" sz="1400" dirty="0"/>
              <a:t> </a:t>
            </a:r>
            <a:r>
              <a:rPr lang="en-US" altLang="zh-CN" sz="1400" dirty="0"/>
              <a:t>extract</a:t>
            </a:r>
            <a:r>
              <a:rPr lang="zh-CN" altLang="en-US" sz="1400" dirty="0"/>
              <a:t> </a:t>
            </a:r>
            <a:r>
              <a:rPr lang="en-US" altLang="zh-CN" sz="1400" b="1" dirty="0">
                <a:solidFill>
                  <a:srgbClr val="0070C0"/>
                </a:solidFill>
              </a:rPr>
              <a:t>identical</a:t>
            </a:r>
            <a:r>
              <a:rPr lang="zh-CN" altLang="en-US" sz="1400" dirty="0">
                <a:solidFill>
                  <a:srgbClr val="0070C0"/>
                </a:solidFill>
              </a:rPr>
              <a:t> </a:t>
            </a:r>
            <a:r>
              <a:rPr lang="en-US" altLang="zh-CN" sz="1400" dirty="0"/>
              <a:t>key</a:t>
            </a:r>
            <a:r>
              <a:rPr lang="zh-CN" altLang="en-US" sz="1400" dirty="0"/>
              <a:t> </a:t>
            </a:r>
            <a:r>
              <a:rPr lang="en-US" altLang="zh-CN" sz="1400" dirty="0"/>
              <a:t>from</a:t>
            </a:r>
            <a:r>
              <a:rPr lang="zh-CN" altLang="en-US" sz="1400" dirty="0"/>
              <a:t> </a:t>
            </a:r>
            <a:r>
              <a:rPr lang="en-US" altLang="zh-CN" sz="1400" b="1" dirty="0">
                <a:solidFill>
                  <a:srgbClr val="0070C0"/>
                </a:solidFill>
              </a:rPr>
              <a:t>similar</a:t>
            </a:r>
            <a:r>
              <a:rPr lang="zh-CN" altLang="en-US" sz="1400" dirty="0">
                <a:solidFill>
                  <a:srgbClr val="0070C0"/>
                </a:solidFill>
              </a:rPr>
              <a:t> </a:t>
            </a:r>
            <a:r>
              <a:rPr lang="en-US" altLang="zh-CN" sz="1400" dirty="0" smtClean="0"/>
              <a:t>channel estimation.</a:t>
            </a:r>
            <a:endParaRPr lang="zh-CN" altLang="en-US" sz="1400" dirty="0"/>
          </a:p>
          <a:p>
            <a:pPr marL="214313" indent="-214313">
              <a:buFont typeface="Arial" charset="0"/>
              <a:buChar char="•"/>
            </a:pPr>
            <a:r>
              <a:rPr lang="en-US" altLang="zh-CN" sz="1400" dirty="0"/>
              <a:t>It</a:t>
            </a:r>
            <a:r>
              <a:rPr lang="zh-CN" altLang="en-US" sz="1400" dirty="0"/>
              <a:t> </a:t>
            </a:r>
            <a:r>
              <a:rPr lang="en-US" altLang="zh-CN" sz="1400" dirty="0"/>
              <a:t>is</a:t>
            </a:r>
            <a:r>
              <a:rPr lang="zh-CN" altLang="en-US" sz="1400" dirty="0"/>
              <a:t> </a:t>
            </a:r>
            <a:r>
              <a:rPr lang="en-US" altLang="zh-CN" sz="1400" dirty="0"/>
              <a:t>much</a:t>
            </a:r>
            <a:r>
              <a:rPr lang="zh-CN" altLang="en-US" sz="1400" dirty="0"/>
              <a:t> </a:t>
            </a:r>
            <a:r>
              <a:rPr lang="en-US" altLang="zh-CN" sz="1400" dirty="0"/>
              <a:t>easier</a:t>
            </a:r>
            <a:r>
              <a:rPr lang="zh-CN" altLang="en-US" sz="1400" dirty="0"/>
              <a:t> </a:t>
            </a:r>
            <a:r>
              <a:rPr lang="en-US" altLang="zh-CN" sz="1400" dirty="0"/>
              <a:t>to</a:t>
            </a:r>
            <a:r>
              <a:rPr lang="zh-CN" altLang="en-US" sz="1400" dirty="0"/>
              <a:t> </a:t>
            </a:r>
            <a:r>
              <a:rPr lang="en-US" altLang="zh-CN" sz="1400" dirty="0"/>
              <a:t>extract</a:t>
            </a:r>
            <a:r>
              <a:rPr lang="zh-CN" altLang="en-US" sz="1400" dirty="0"/>
              <a:t> </a:t>
            </a:r>
            <a:r>
              <a:rPr lang="en-US" altLang="zh-CN" sz="1400" b="1" dirty="0">
                <a:solidFill>
                  <a:srgbClr val="0070C0"/>
                </a:solidFill>
              </a:rPr>
              <a:t>similar</a:t>
            </a:r>
            <a:r>
              <a:rPr lang="zh-CN" altLang="en-US" sz="1400" b="1" dirty="0">
                <a:solidFill>
                  <a:srgbClr val="0070C0"/>
                </a:solidFill>
              </a:rPr>
              <a:t> </a:t>
            </a:r>
            <a:r>
              <a:rPr lang="en-US" altLang="zh-CN" sz="1400" b="1" dirty="0">
                <a:solidFill>
                  <a:srgbClr val="0070C0"/>
                </a:solidFill>
              </a:rPr>
              <a:t>features</a:t>
            </a:r>
            <a:r>
              <a:rPr lang="zh-CN" altLang="en-US" sz="1400" dirty="0"/>
              <a:t> </a:t>
            </a:r>
            <a:r>
              <a:rPr lang="en-US" altLang="zh-CN" sz="1400" dirty="0" smtClean="0"/>
              <a:t>among nearby devices.</a:t>
            </a:r>
            <a:endParaRPr lang="zh-CN" altLang="en-US" sz="1400" dirty="0"/>
          </a:p>
          <a:p>
            <a:pPr marL="214313" indent="-214313">
              <a:buFont typeface="Arial" charset="0"/>
              <a:buChar char="•"/>
            </a:pPr>
            <a:r>
              <a:rPr lang="en-US" altLang="zh-CN" sz="1400" dirty="0"/>
              <a:t>Why</a:t>
            </a:r>
            <a:r>
              <a:rPr lang="zh-CN" altLang="en-US" sz="1400" dirty="0"/>
              <a:t> </a:t>
            </a:r>
            <a:r>
              <a:rPr lang="en-US" altLang="zh-CN" sz="1400" dirty="0"/>
              <a:t>not</a:t>
            </a:r>
            <a:r>
              <a:rPr lang="zh-CN" altLang="en-US" sz="1400" dirty="0"/>
              <a:t> </a:t>
            </a:r>
            <a:r>
              <a:rPr lang="en-US" altLang="zh-CN" sz="1400" dirty="0"/>
              <a:t>use</a:t>
            </a:r>
            <a:r>
              <a:rPr lang="zh-CN" altLang="en-US" sz="1400" dirty="0"/>
              <a:t> </a:t>
            </a:r>
            <a:r>
              <a:rPr lang="en-US" altLang="zh-CN" sz="1400" dirty="0"/>
              <a:t>the</a:t>
            </a:r>
            <a:r>
              <a:rPr lang="zh-CN" altLang="en-US" sz="1400" dirty="0"/>
              <a:t> </a:t>
            </a:r>
            <a:r>
              <a:rPr lang="en-US" altLang="zh-CN" sz="1400" dirty="0"/>
              <a:t>similar</a:t>
            </a:r>
            <a:r>
              <a:rPr lang="zh-CN" altLang="en-US" sz="1400" dirty="0"/>
              <a:t> </a:t>
            </a:r>
            <a:r>
              <a:rPr lang="en-US" altLang="zh-CN" sz="1400" dirty="0"/>
              <a:t>features</a:t>
            </a:r>
            <a:r>
              <a:rPr lang="zh-CN" altLang="en-US" sz="1400" dirty="0"/>
              <a:t> </a:t>
            </a:r>
            <a:r>
              <a:rPr lang="en-US" altLang="zh-CN" sz="1400" dirty="0" smtClean="0"/>
              <a:t>instead of identical key to</a:t>
            </a:r>
            <a:r>
              <a:rPr lang="zh-CN" altLang="en-US" sz="1400" dirty="0" smtClean="0"/>
              <a:t> </a:t>
            </a:r>
            <a:r>
              <a:rPr lang="en-US" altLang="zh-CN" sz="1400" dirty="0"/>
              <a:t>encipher</a:t>
            </a:r>
            <a:r>
              <a:rPr lang="zh-CN" altLang="en-US" sz="1400" dirty="0"/>
              <a:t> </a:t>
            </a:r>
            <a:r>
              <a:rPr lang="en-US" altLang="zh-CN" sz="1400" dirty="0"/>
              <a:t>and</a:t>
            </a:r>
            <a:r>
              <a:rPr lang="zh-CN" altLang="en-US" sz="1400" dirty="0"/>
              <a:t> </a:t>
            </a:r>
            <a:r>
              <a:rPr lang="en-US" altLang="zh-CN" sz="1400" dirty="0"/>
              <a:t>decipher</a:t>
            </a:r>
            <a:r>
              <a:rPr lang="zh-CN" altLang="en-US" sz="1400" dirty="0"/>
              <a:t> </a:t>
            </a:r>
            <a:r>
              <a:rPr lang="en-US" altLang="zh-CN" sz="1400" dirty="0"/>
              <a:t>information?</a:t>
            </a:r>
            <a:endParaRPr lang="zh-CN" altLang="en-US" sz="1400" dirty="0"/>
          </a:p>
        </p:txBody>
      </p:sp>
      <p:sp>
        <p:nvSpPr>
          <p:cNvPr id="16" name="矩形 15"/>
          <p:cNvSpPr/>
          <p:nvPr/>
        </p:nvSpPr>
        <p:spPr>
          <a:xfrm>
            <a:off x="1788" y="317888"/>
            <a:ext cx="1247835" cy="38895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TextBox 1"/>
          <p:cNvSpPr txBox="1"/>
          <p:nvPr/>
        </p:nvSpPr>
        <p:spPr>
          <a:xfrm>
            <a:off x="1786" y="342115"/>
            <a:ext cx="1838303" cy="338554"/>
          </a:xfrm>
          <a:prstGeom prst="rect">
            <a:avLst/>
          </a:prstGeom>
          <a:noFill/>
        </p:spPr>
        <p:txBody>
          <a:bodyPr wrap="square" rtlCol="0">
            <a:spAutoFit/>
          </a:bodyPr>
          <a:lstStyle/>
          <a:p>
            <a:r>
              <a:rPr lang="en-US" altLang="zh-CN" sz="1600" spc="-8" dirty="0" smtClean="0">
                <a:solidFill>
                  <a:schemeClr val="bg1"/>
                </a:solidFill>
                <a:latin typeface="Arial" panose="020B0604020202020204" pitchFamily="34" charset="0"/>
                <a:cs typeface="Arial" panose="020B0604020202020204" pitchFamily="34" charset="0"/>
              </a:rPr>
              <a:t> Main </a:t>
            </a:r>
            <a:r>
              <a:rPr lang="en-US" altLang="zh-CN" sz="1600" spc="-8" dirty="0">
                <a:solidFill>
                  <a:schemeClr val="bg1"/>
                </a:solidFill>
                <a:latin typeface="Arial" panose="020B0604020202020204" pitchFamily="34" charset="0"/>
                <a:cs typeface="Arial" panose="020B0604020202020204" pitchFamily="34" charset="0"/>
              </a:rPr>
              <a:t>idea</a:t>
            </a:r>
            <a:endParaRPr lang="zh-CN" altLang="en-US" sz="1600" spc="-8" dirty="0">
              <a:solidFill>
                <a:schemeClr val="bg1"/>
              </a:solidFill>
              <a:latin typeface="Arial" panose="020B0604020202020204" pitchFamily="34" charset="0"/>
              <a:cs typeface="Arial" panose="020B0604020202020204" pitchFamily="34" charset="0"/>
            </a:endParaRPr>
          </a:p>
        </p:txBody>
      </p:sp>
      <p:sp>
        <p:nvSpPr>
          <p:cNvPr id="22" name="TextBox 2"/>
          <p:cNvSpPr txBox="1"/>
          <p:nvPr/>
        </p:nvSpPr>
        <p:spPr>
          <a:xfrm>
            <a:off x="93330" y="4634254"/>
            <a:ext cx="2216944" cy="200055"/>
          </a:xfrm>
          <a:prstGeom prst="rect">
            <a:avLst/>
          </a:prstGeom>
          <a:noFill/>
        </p:spPr>
        <p:txBody>
          <a:bodyPr wrap="square" rtlCol="0">
            <a:spAutoFit/>
          </a:bodyPr>
          <a:lstStyle/>
          <a:p>
            <a:r>
              <a:rPr lang="en-US" altLang="zh-CN" sz="700" b="1" spc="-8" dirty="0">
                <a:solidFill>
                  <a:srgbClr val="232323"/>
                </a:solidFill>
                <a:latin typeface="Arial" panose="020B0604020202020204" pitchFamily="34" charset="0"/>
                <a:cs typeface="Arial" panose="020B0604020202020204" pitchFamily="34" charset="0"/>
              </a:rPr>
              <a:t>ACM CCS 2016 </a:t>
            </a:r>
            <a:r>
              <a:rPr lang="en-US" altLang="zh-CN" sz="700" spc="-8" dirty="0">
                <a:solidFill>
                  <a:srgbClr val="232323"/>
                </a:solidFill>
                <a:latin typeface="Arial" panose="020B0604020202020204" pitchFamily="34" charset="0"/>
                <a:cs typeface="Arial" panose="020B0604020202020204" pitchFamily="34" charset="0"/>
              </a:rPr>
              <a:t>– </a:t>
            </a:r>
            <a:r>
              <a:rPr lang="en-US" altLang="zh-CN" sz="700" dirty="0"/>
              <a:t>The Dancing Signals (</a:t>
            </a:r>
            <a:r>
              <a:rPr lang="en-US" altLang="zh-CN" sz="700" dirty="0" smtClean="0"/>
              <a:t>TDS</a:t>
            </a:r>
            <a:r>
              <a:rPr lang="en-US" altLang="zh-CN" sz="600" dirty="0"/>
              <a:t>)</a:t>
            </a:r>
            <a:endParaRPr lang="zh-CN" altLang="en-US" sz="600" spc="-8" dirty="0">
              <a:solidFill>
                <a:srgbClr val="232323"/>
              </a:solidFill>
              <a:latin typeface="Arial" panose="020B0604020202020204" pitchFamily="34" charset="0"/>
              <a:cs typeface="Arial" panose="020B0604020202020204" pitchFamily="34" charset="0"/>
            </a:endParaRPr>
          </a:p>
        </p:txBody>
      </p:sp>
      <p:sp>
        <p:nvSpPr>
          <p:cNvPr id="28" name="矩形 27"/>
          <p:cNvSpPr/>
          <p:nvPr/>
        </p:nvSpPr>
        <p:spPr>
          <a:xfrm>
            <a:off x="5943601" y="4523037"/>
            <a:ext cx="914399" cy="401993"/>
          </a:xfrm>
          <a:prstGeom prst="rect">
            <a:avLst/>
          </a:prstGeom>
          <a:solidFill>
            <a:srgbClr val="2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TextBox 4"/>
          <p:cNvSpPr txBox="1"/>
          <p:nvPr/>
        </p:nvSpPr>
        <p:spPr>
          <a:xfrm>
            <a:off x="6043612" y="4597076"/>
            <a:ext cx="344686" cy="253916"/>
          </a:xfrm>
          <a:prstGeom prst="rect">
            <a:avLst/>
          </a:prstGeom>
          <a:noFill/>
        </p:spPr>
        <p:txBody>
          <a:bodyPr wrap="square" rtlCol="0">
            <a:spAutoFit/>
          </a:bodyPr>
          <a:lstStyle/>
          <a:p>
            <a:r>
              <a:rPr lang="en-US" altLang="zh-CN" sz="1050" b="1" dirty="0" smtClean="0">
                <a:solidFill>
                  <a:schemeClr val="bg1"/>
                </a:solidFill>
                <a:latin typeface="Arial" panose="020B0604020202020204" pitchFamily="34" charset="0"/>
                <a:cs typeface="Arial" panose="020B0604020202020204" pitchFamily="34" charset="0"/>
              </a:rPr>
              <a:t>09</a:t>
            </a:r>
            <a:endParaRPr lang="zh-CN" alt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18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4286</TotalTime>
  <Words>4289</Words>
  <Application>Microsoft Office PowerPoint</Application>
  <PresentationFormat>自定义</PresentationFormat>
  <Paragraphs>431</Paragraphs>
  <Slides>27</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Arial Unicode MS</vt:lpstr>
      <vt:lpstr>宋体</vt:lpstr>
      <vt:lpstr>微软雅黑</vt:lpstr>
      <vt:lpstr>Arial</vt:lpstr>
      <vt:lpstr>Calibri</vt:lpstr>
      <vt:lpstr>Calibri Light</vt:lpstr>
      <vt:lpstr>Cambria Math</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114</dc:creator>
  <cp:lastModifiedBy>钟葳</cp:lastModifiedBy>
  <cp:revision>363</cp:revision>
  <dcterms:created xsi:type="dcterms:W3CDTF">2014-04-11T02:33:39Z</dcterms:created>
  <dcterms:modified xsi:type="dcterms:W3CDTF">2016-10-26T08:35:46Z</dcterms:modified>
</cp:coreProperties>
</file>